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Lst>
  <p:notesMasterIdLst>
    <p:notesMasterId r:id="rId44"/>
  </p:notesMasterIdLst>
  <p:sldIdLst>
    <p:sldId id="299" r:id="rId3"/>
    <p:sldId id="298" r:id="rId4"/>
    <p:sldId id="300" r:id="rId5"/>
    <p:sldId id="310" r:id="rId6"/>
    <p:sldId id="309" r:id="rId7"/>
    <p:sldId id="322" r:id="rId8"/>
    <p:sldId id="270" r:id="rId9"/>
    <p:sldId id="306" r:id="rId10"/>
    <p:sldId id="320" r:id="rId11"/>
    <p:sldId id="307" r:id="rId12"/>
    <p:sldId id="319" r:id="rId13"/>
    <p:sldId id="311" r:id="rId14"/>
    <p:sldId id="312" r:id="rId15"/>
    <p:sldId id="313" r:id="rId16"/>
    <p:sldId id="314" r:id="rId17"/>
    <p:sldId id="315" r:id="rId18"/>
    <p:sldId id="316" r:id="rId19"/>
    <p:sldId id="318" r:id="rId20"/>
    <p:sldId id="271" r:id="rId21"/>
    <p:sldId id="258" r:id="rId22"/>
    <p:sldId id="323" r:id="rId23"/>
    <p:sldId id="274" r:id="rId24"/>
    <p:sldId id="275" r:id="rId25"/>
    <p:sldId id="287" r:id="rId26"/>
    <p:sldId id="277" r:id="rId27"/>
    <p:sldId id="289" r:id="rId28"/>
    <p:sldId id="290" r:id="rId29"/>
    <p:sldId id="292" r:id="rId30"/>
    <p:sldId id="293" r:id="rId31"/>
    <p:sldId id="294" r:id="rId32"/>
    <p:sldId id="279" r:id="rId33"/>
    <p:sldId id="280" r:id="rId34"/>
    <p:sldId id="301" r:id="rId35"/>
    <p:sldId id="296" r:id="rId36"/>
    <p:sldId id="282" r:id="rId37"/>
    <p:sldId id="284" r:id="rId38"/>
    <p:sldId id="303" r:id="rId39"/>
    <p:sldId id="285" r:id="rId40"/>
    <p:sldId id="325" r:id="rId41"/>
    <p:sldId id="305" r:id="rId42"/>
    <p:sldId id="297" r:id="rId4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065BE-277A-48D8-8625-ABB68F5BD792}" type="datetimeFigureOut">
              <a:rPr lang="de-DE" smtClean="0"/>
              <a:t>21.01.2020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AEB5E-D45B-40CB-958D-AE3D9F2C2A1F}" type="slidenum">
              <a:rPr lang="de-DE" smtClean="0"/>
              <a:t>‹Nr.›</a:t>
            </a:fld>
            <a:endParaRPr lang="de-DE"/>
          </a:p>
        </p:txBody>
      </p:sp>
    </p:spTree>
    <p:extLst>
      <p:ext uri="{BB962C8B-B14F-4D97-AF65-F5344CB8AC3E}">
        <p14:creationId xmlns:p14="http://schemas.microsoft.com/office/powerpoint/2010/main" val="188373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8D9FC-CF86-42E7-A14C-3BB3405DAEFD}" type="slidenum">
              <a:rPr lang="de-DE" altLang="de-DE">
                <a:solidFill>
                  <a:prstClr val="black"/>
                </a:solidFill>
              </a:rPr>
              <a:pPr/>
              <a:t>1</a:t>
            </a:fld>
            <a:endParaRPr lang="de-DE" altLang="de-DE">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3B53F-C2B5-435C-9154-0B70738C7E13}" type="slidenum">
              <a:rPr lang="de-DE" altLang="de-DE">
                <a:solidFill>
                  <a:prstClr val="black"/>
                </a:solidFill>
              </a:rPr>
              <a:pPr/>
              <a:t>2</a:t>
            </a:fld>
            <a:endParaRPr lang="de-DE" altLang="de-DE">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de-DE" altLang="de-DE" sz="1400"/>
              <a:t>Die tabellarische Darstellung war ein spezifisches Kennzeichen der ramistischen Methode, die im 16. Jahrhundert auch unter Deutschlands Juristen sehr beliebt war. Das gleiche gilt für die Klammertechnik, bei der es sich der Sache nach um eine in die Horizontale gedrehte Baumstruktur handelt. </a:t>
            </a:r>
          </a:p>
          <a:p>
            <a:r>
              <a:rPr lang="de-DE" altLang="de-DE" sz="1400"/>
              <a:t>Schematische Darstellungen (stemmata), die wir heute als logische Bilder einordnen, haben in der Jurisprudenz eine lange Tradition. Es gab sie schon in vorjustinianischer Zeit. Praktisch ging es dabei um Verwandtschaftstafeln für erbrechtliche Zwecke. In der großen Mehrzahl der Handschriften handelte es sich um einfache Strichzeichnungen ohne ornamentalen oder figuralen Schmuck. In mittelalterlichen Handschriften wurden diese Graphen mehr und mehr mit Ornamenten und Figuren ausgestaltet und darüber hinaus zu einem Gesamtbild geformt. </a:t>
            </a:r>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55A5C-95CB-4E6D-8D2F-40DD89A0E30A}" type="slidenum">
              <a:rPr lang="de-DE" altLang="de-DE">
                <a:solidFill>
                  <a:prstClr val="black"/>
                </a:solidFill>
              </a:rPr>
              <a:pPr/>
              <a:t>41</a:t>
            </a:fld>
            <a:endParaRPr lang="de-DE" altLang="de-DE">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7FA6B29-849D-4BB6-BF09-820C3754464C}"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09793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7FA6B29-849D-4BB6-BF09-820C3754464C}"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65488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7FA6B29-849D-4BB6-BF09-820C3754464C}"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419106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4FD866B-4816-4A41-91FB-96B523A2A4B2}"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89756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FD866B-4816-4A41-91FB-96B523A2A4B2}"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343870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4FD866B-4816-4A41-91FB-96B523A2A4B2}"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203886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4FD866B-4816-4A41-91FB-96B523A2A4B2}"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273241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4FD866B-4816-4A41-91FB-96B523A2A4B2}" type="datetimeFigureOut">
              <a:rPr lang="de-DE" smtClean="0"/>
              <a:t>21.01.2020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67021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4FD866B-4816-4A41-91FB-96B523A2A4B2}" type="datetimeFigureOut">
              <a:rPr lang="de-DE" smtClean="0"/>
              <a:t>21.01.2020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71256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FD866B-4816-4A41-91FB-96B523A2A4B2}" type="datetimeFigureOut">
              <a:rPr lang="de-DE" smtClean="0"/>
              <a:t>21.01.2020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365107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FD866B-4816-4A41-91FB-96B523A2A4B2}"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139932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B7FA6B29-849D-4BB6-BF09-820C3754464C}"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181930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FD866B-4816-4A41-91FB-96B523A2A4B2}"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16919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FD866B-4816-4A41-91FB-96B523A2A4B2}"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2340308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4FD866B-4816-4A41-91FB-96B523A2A4B2}"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56FD4-322B-4501-A51D-2CBCA5B40D1B}" type="slidenum">
              <a:rPr lang="de-DE" smtClean="0"/>
              <a:t>‹Nr.›</a:t>
            </a:fld>
            <a:endParaRPr lang="de-DE"/>
          </a:p>
        </p:txBody>
      </p:sp>
    </p:spTree>
    <p:extLst>
      <p:ext uri="{BB962C8B-B14F-4D97-AF65-F5344CB8AC3E}">
        <p14:creationId xmlns:p14="http://schemas.microsoft.com/office/powerpoint/2010/main" val="31970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7FA6B29-849D-4BB6-BF09-820C3754464C}" type="datetimeFigureOut">
              <a:rPr lang="de-DE" smtClean="0"/>
              <a:t>21.01.2020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03206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7FA6B29-849D-4BB6-BF09-820C3754464C}"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41072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7FA6B29-849D-4BB6-BF09-820C3754464C}" type="datetimeFigureOut">
              <a:rPr lang="de-DE" smtClean="0"/>
              <a:t>21.01.2020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89711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7FA6B29-849D-4BB6-BF09-820C3754464C}" type="datetimeFigureOut">
              <a:rPr lang="de-DE" smtClean="0"/>
              <a:t>21.01.2020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55851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7FA6B29-849D-4BB6-BF09-820C3754464C}" type="datetimeFigureOut">
              <a:rPr lang="de-DE" smtClean="0"/>
              <a:t>21.01.2020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94270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7FA6B29-849D-4BB6-BF09-820C3754464C}"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01481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7FA6B29-849D-4BB6-BF09-820C3754464C}" type="datetimeFigureOut">
              <a:rPr lang="de-DE" smtClean="0"/>
              <a:t>21.01.2020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28BD78-47A1-40C1-9B82-71C592F8CCBE}" type="slidenum">
              <a:rPr lang="de-DE" smtClean="0"/>
              <a:t>‹Nr.›</a:t>
            </a:fld>
            <a:endParaRPr lang="de-DE"/>
          </a:p>
        </p:txBody>
      </p:sp>
    </p:spTree>
    <p:extLst>
      <p:ext uri="{BB962C8B-B14F-4D97-AF65-F5344CB8AC3E}">
        <p14:creationId xmlns:p14="http://schemas.microsoft.com/office/powerpoint/2010/main" val="274632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A6B29-849D-4BB6-BF09-820C3754464C}" type="datetimeFigureOut">
              <a:rPr lang="de-DE" smtClean="0"/>
              <a:t>21.01.2020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8BD78-47A1-40C1-9B82-71C592F8CCBE}" type="slidenum">
              <a:rPr lang="de-DE" smtClean="0"/>
              <a:t>‹Nr.›</a:t>
            </a:fld>
            <a:endParaRPr lang="de-DE"/>
          </a:p>
        </p:txBody>
      </p:sp>
      <p:sp>
        <p:nvSpPr>
          <p:cNvPr id="7" name="AutoShape 7"/>
          <p:cNvSpPr>
            <a:spLocks noChangeArrowheads="1"/>
          </p:cNvSpPr>
          <p:nvPr userDrawn="1"/>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CC0000"/>
          </a:solidFill>
          <a:ln w="9525">
            <a:solidFill>
              <a:srgbClr val="CC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2400" b="0" i="0" u="none" strike="noStrike" kern="0" cap="none" spc="0" normalizeH="0" baseline="0" noProof="0" smtClean="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25931666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D866B-4816-4A41-91FB-96B523A2A4B2}" type="datetimeFigureOut">
              <a:rPr lang="de-DE" smtClean="0"/>
              <a:t>21.01.2020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56FD4-322B-4501-A51D-2CBCA5B40D1B}" type="slidenum">
              <a:rPr lang="de-DE" smtClean="0"/>
              <a:t>‹Nr.›</a:t>
            </a:fld>
            <a:endParaRPr lang="de-DE"/>
          </a:p>
        </p:txBody>
      </p:sp>
    </p:spTree>
    <p:extLst>
      <p:ext uri="{BB962C8B-B14F-4D97-AF65-F5344CB8AC3E}">
        <p14:creationId xmlns:p14="http://schemas.microsoft.com/office/powerpoint/2010/main" val="1904393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48681"/>
            <a:ext cx="7772400" cy="1800199"/>
          </a:xfrm>
        </p:spPr>
        <p:txBody>
          <a:bodyPr>
            <a:normAutofit/>
          </a:bodyPr>
          <a:lstStyle/>
          <a:p>
            <a:r>
              <a:rPr lang="de-DE" altLang="de-DE" sz="3600" dirty="0">
                <a:solidFill>
                  <a:schemeClr val="tx2"/>
                </a:solidFill>
              </a:rPr>
              <a:t>Gegenbegriffe</a:t>
            </a:r>
            <a:r>
              <a:rPr lang="de-DE" altLang="de-DE" sz="3600" dirty="0" smtClean="0"/>
              <a:t>, Dichotomien und Alternativen in der Jurisprudenz</a:t>
            </a:r>
            <a:endParaRPr lang="de-DE" altLang="de-DE" sz="3600" dirty="0"/>
          </a:p>
        </p:txBody>
      </p:sp>
      <p:sp>
        <p:nvSpPr>
          <p:cNvPr id="3075" name="Rectangle 3"/>
          <p:cNvSpPr>
            <a:spLocks noGrp="1" noChangeArrowheads="1"/>
          </p:cNvSpPr>
          <p:nvPr>
            <p:ph type="subTitle" idx="1"/>
          </p:nvPr>
        </p:nvSpPr>
        <p:spPr>
          <a:xfrm>
            <a:off x="1403648" y="3212976"/>
            <a:ext cx="6400800" cy="2760712"/>
          </a:xfrm>
        </p:spPr>
        <p:txBody>
          <a:bodyPr>
            <a:normAutofit fontScale="55000" lnSpcReduction="20000"/>
          </a:bodyPr>
          <a:lstStyle/>
          <a:p>
            <a:r>
              <a:rPr lang="de-DE" altLang="de-DE" sz="5100" dirty="0" smtClean="0"/>
              <a:t>»Die Dichotomien von Geist und Körper, Tier und Mensch, Organismus und Maschine, öffentlich und privat, Natur und </a:t>
            </a:r>
            <a:r>
              <a:rPr lang="de-DE" altLang="de-DE" sz="5900" dirty="0" smtClean="0"/>
              <a:t>Kultur</a:t>
            </a:r>
            <a:r>
              <a:rPr lang="de-DE" altLang="de-DE" sz="5100" dirty="0" smtClean="0"/>
              <a:t>, Männer und Frauen, primitiv und zivilisiert sind seit langem ideologisch ausgehöhlt.«</a:t>
            </a:r>
          </a:p>
          <a:p>
            <a:r>
              <a:rPr lang="de-DE" altLang="de-DE" sz="5100" dirty="0" smtClean="0"/>
              <a:t>(</a:t>
            </a:r>
            <a:r>
              <a:rPr lang="de-DE" altLang="de-DE" sz="5100" i="1" dirty="0" smtClean="0"/>
              <a:t>Donna Haraway</a:t>
            </a:r>
            <a:r>
              <a:rPr lang="de-DE" altLang="de-DE" sz="5100" dirty="0" smtClean="0"/>
              <a:t>, 1985)</a:t>
            </a:r>
          </a:p>
          <a:p>
            <a:endParaRPr lang="de-DE" altLang="de-DE" b="1" dirty="0"/>
          </a:p>
        </p:txBody>
      </p:sp>
    </p:spTree>
    <p:extLst>
      <p:ext uri="{BB962C8B-B14F-4D97-AF65-F5344CB8AC3E}">
        <p14:creationId xmlns:p14="http://schemas.microsoft.com/office/powerpoint/2010/main" val="31729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Praktischer Wert</a:t>
            </a:r>
            <a:endParaRPr lang="de-DE" dirty="0"/>
          </a:p>
        </p:txBody>
      </p:sp>
      <p:sp>
        <p:nvSpPr>
          <p:cNvPr id="3" name="Inhaltsplatzhalter 2"/>
          <p:cNvSpPr>
            <a:spLocks noGrp="1"/>
          </p:cNvSpPr>
          <p:nvPr>
            <p:ph idx="1"/>
          </p:nvPr>
        </p:nvSpPr>
        <p:spPr/>
        <p:txBody>
          <a:bodyPr>
            <a:normAutofit fontScale="85000" lnSpcReduction="10000"/>
          </a:bodyPr>
          <a:lstStyle/>
          <a:p>
            <a:pPr marL="0" indent="0" algn="ctr">
              <a:buNone/>
            </a:pPr>
            <a:r>
              <a:rPr lang="de-DE" b="1" dirty="0" smtClean="0"/>
              <a:t>Antonyme als »anschauliche Abstrakta«</a:t>
            </a:r>
          </a:p>
          <a:p>
            <a:r>
              <a:rPr lang="de-DE" dirty="0" smtClean="0"/>
              <a:t>Konkrete Gegenstände (Individuen, Sachverhalte) stehen nebeneinander, aber bilden keine Gegensätze.</a:t>
            </a:r>
          </a:p>
          <a:p>
            <a:r>
              <a:rPr lang="de-DE" dirty="0" smtClean="0"/>
              <a:t>Begriffe fassen Individuen zusammen und sind insofern abstrakt.  </a:t>
            </a:r>
          </a:p>
          <a:p>
            <a:pPr lvl="1"/>
            <a:r>
              <a:rPr lang="en-US" dirty="0" smtClean="0"/>
              <a:t>»All that words can deal with are 	similarities (not differences).« (</a:t>
            </a:r>
            <a:r>
              <a:rPr lang="en-US" i="1" dirty="0" smtClean="0"/>
              <a:t>William M. Ivins</a:t>
            </a:r>
            <a:r>
              <a:rPr lang="en-US" dirty="0" smtClean="0"/>
              <a:t>, Jr., Prints and Visual Communication, 8. </a:t>
            </a:r>
            <a:r>
              <a:rPr lang="en-US" dirty="0" err="1" smtClean="0"/>
              <a:t>Aufl</a:t>
            </a:r>
            <a:r>
              <a:rPr lang="en-US" dirty="0" smtClean="0"/>
              <a:t>. 1992, S. 139)</a:t>
            </a:r>
          </a:p>
          <a:p>
            <a:r>
              <a:rPr lang="de-DE" dirty="0" smtClean="0"/>
              <a:t>Gegenbegriffe fordern dazu auf, sie wechselseitig extensional aufzufüllen.</a:t>
            </a:r>
          </a:p>
          <a:p>
            <a:pPr marL="0" indent="0">
              <a:buNone/>
            </a:pPr>
            <a:r>
              <a:rPr lang="de-DE" dirty="0" smtClean="0"/>
              <a:t>	</a:t>
            </a:r>
            <a:endParaRPr lang="de-DE" dirty="0"/>
          </a:p>
        </p:txBody>
      </p:sp>
    </p:spTree>
    <p:extLst>
      <p:ext uri="{BB962C8B-B14F-4D97-AF65-F5344CB8AC3E}">
        <p14:creationId xmlns:p14="http://schemas.microsoft.com/office/powerpoint/2010/main" val="408396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Praktischer Wert</a:t>
            </a:r>
            <a:endParaRPr lang="de-DE" dirty="0"/>
          </a:p>
        </p:txBody>
      </p:sp>
      <p:sp>
        <p:nvSpPr>
          <p:cNvPr id="3" name="Inhaltsplatzhalter 2"/>
          <p:cNvSpPr>
            <a:spLocks noGrp="1"/>
          </p:cNvSpPr>
          <p:nvPr>
            <p:ph idx="1"/>
          </p:nvPr>
        </p:nvSpPr>
        <p:spPr/>
        <p:txBody>
          <a:bodyPr/>
          <a:lstStyle/>
          <a:p>
            <a:pPr marL="0" indent="0" algn="ctr">
              <a:buNone/>
            </a:pPr>
            <a:endParaRPr lang="de-DE" dirty="0" smtClean="0"/>
          </a:p>
          <a:p>
            <a:pPr marL="0" indent="0" algn="ctr">
              <a:buNone/>
            </a:pPr>
            <a:r>
              <a:rPr lang="de-DE" dirty="0" smtClean="0"/>
              <a:t>Gegenbegriffe verhelfen Juristen zu ihrem spezifischen Differenzierungsvermögen.</a:t>
            </a:r>
          </a:p>
          <a:p>
            <a:pPr marL="0" indent="0" algn="ctr">
              <a:buNone/>
            </a:pPr>
            <a:endParaRPr lang="de-DE" dirty="0" smtClean="0"/>
          </a:p>
          <a:p>
            <a:pPr marL="0" indent="0" algn="ctr">
              <a:buNone/>
            </a:pPr>
            <a:r>
              <a:rPr lang="de-DE" dirty="0" smtClean="0"/>
              <a:t>Das geschieht in der Regel ohne Reflexion über die logischen und semantischen Beziehungen zwischen den verwendeten Begriffspaaren</a:t>
            </a:r>
          </a:p>
          <a:p>
            <a:endParaRPr lang="de-DE" dirty="0"/>
          </a:p>
        </p:txBody>
      </p:sp>
    </p:spTree>
    <p:extLst>
      <p:ext uri="{BB962C8B-B14F-4D97-AF65-F5344CB8AC3E}">
        <p14:creationId xmlns:p14="http://schemas.microsoft.com/office/powerpoint/2010/main" val="134416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IV.	Logische Semantik der Antonyme</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Konträre Aussagen können nicht zugleich richtig sein.</a:t>
            </a:r>
          </a:p>
          <a:p>
            <a:pPr lvl="1"/>
            <a:r>
              <a:rPr lang="de-DE" dirty="0" smtClean="0"/>
              <a:t>Ein Gegenstand ist schwarz oder weiß. </a:t>
            </a:r>
          </a:p>
          <a:p>
            <a:pPr lvl="1"/>
            <a:r>
              <a:rPr lang="de-DE" dirty="0" smtClean="0"/>
              <a:t>Eine Norm gehört zum Schuldrecht oder zum Sachenrecht. </a:t>
            </a:r>
          </a:p>
          <a:p>
            <a:pPr lvl="1"/>
            <a:r>
              <a:rPr lang="de-DE" dirty="0" smtClean="0"/>
              <a:t>Der Zeuge sagt die Wahrheit oder er lügt.</a:t>
            </a:r>
          </a:p>
          <a:p>
            <a:r>
              <a:rPr lang="de-DE" dirty="0" smtClean="0"/>
              <a:t>Aber die Aussagen können beide falsch sein</a:t>
            </a:r>
          </a:p>
          <a:p>
            <a:pPr lvl="1"/>
            <a:r>
              <a:rPr lang="de-DE" dirty="0" smtClean="0"/>
              <a:t>Der Gegenstand ist rot.</a:t>
            </a:r>
          </a:p>
          <a:p>
            <a:pPr lvl="1"/>
            <a:r>
              <a:rPr lang="de-DE" dirty="0" smtClean="0"/>
              <a:t>Die Norm gehört zum Familienrecht.</a:t>
            </a:r>
          </a:p>
          <a:p>
            <a:pPr lvl="1"/>
            <a:r>
              <a:rPr lang="de-DE" dirty="0" smtClean="0"/>
              <a:t>Der Zeuge irrt.</a:t>
            </a:r>
          </a:p>
          <a:p>
            <a:pPr lvl="1"/>
            <a:endParaRPr lang="de-DE" dirty="0" smtClean="0"/>
          </a:p>
          <a:p>
            <a:endParaRPr lang="de-DE" dirty="0" smtClean="0"/>
          </a:p>
          <a:p>
            <a:endParaRPr lang="de-DE" dirty="0" smtClean="0"/>
          </a:p>
          <a:p>
            <a:pPr lvl="0"/>
            <a:endParaRPr lang="de-DE" dirty="0" smtClean="0">
              <a:solidFill>
                <a:prstClr val="black"/>
              </a:solidFill>
            </a:endParaRPr>
          </a:p>
          <a:p>
            <a:pPr marL="457200" lvl="1" indent="0">
              <a:buNone/>
            </a:pPr>
            <a:endParaRPr lang="de-DE" dirty="0" smtClean="0"/>
          </a:p>
        </p:txBody>
      </p:sp>
    </p:spTree>
    <p:extLst>
      <p:ext uri="{BB962C8B-B14F-4D97-AF65-F5344CB8AC3E}">
        <p14:creationId xmlns:p14="http://schemas.microsoft.com/office/powerpoint/2010/main" val="87894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Logische Semantik der </a:t>
            </a:r>
            <a:r>
              <a:rPr lang="de-DE" dirty="0" smtClean="0"/>
              <a:t>Antonyme (2)</a:t>
            </a:r>
            <a:endParaRPr lang="de-DE" dirty="0"/>
          </a:p>
        </p:txBody>
      </p:sp>
      <p:sp>
        <p:nvSpPr>
          <p:cNvPr id="3" name="Inhaltsplatzhalter 2"/>
          <p:cNvSpPr>
            <a:spLocks noGrp="1"/>
          </p:cNvSpPr>
          <p:nvPr>
            <p:ph idx="1"/>
          </p:nvPr>
        </p:nvSpPr>
        <p:spPr/>
        <p:txBody>
          <a:bodyPr>
            <a:normAutofit fontScale="92500"/>
          </a:bodyPr>
          <a:lstStyle/>
          <a:p>
            <a:r>
              <a:rPr lang="de-DE" dirty="0" smtClean="0"/>
              <a:t>Zwei Aussagen sind kontradiktorisch oder komplementär, wenn nicht beide zugleich wahr, aber ebenso wenig beide falsch sein können.</a:t>
            </a:r>
          </a:p>
          <a:p>
            <a:pPr lvl="1"/>
            <a:r>
              <a:rPr lang="de-DE" dirty="0" smtClean="0"/>
              <a:t>Die Rechnung ist richtig ↔ falsch.</a:t>
            </a:r>
          </a:p>
          <a:p>
            <a:pPr lvl="1"/>
            <a:r>
              <a:rPr lang="de-DE" dirty="0" smtClean="0"/>
              <a:t>Der Angeklagte ist schuldig ↔ unschuldig. </a:t>
            </a:r>
          </a:p>
          <a:p>
            <a:pPr lvl="1"/>
            <a:r>
              <a:rPr lang="de-DE" dirty="0" smtClean="0"/>
              <a:t>Der Kläger hat den Prozess gewonnen ↔ verloren.</a:t>
            </a:r>
          </a:p>
          <a:p>
            <a:r>
              <a:rPr lang="de-DE" dirty="0" smtClean="0"/>
              <a:t>Komplementäre Antonyme bilden echte Dichotomien. </a:t>
            </a:r>
            <a:r>
              <a:rPr lang="de-DE" dirty="0" err="1" smtClean="0"/>
              <a:t>Tertium</a:t>
            </a:r>
            <a:r>
              <a:rPr lang="de-DE" dirty="0" smtClean="0"/>
              <a:t> non </a:t>
            </a:r>
            <a:r>
              <a:rPr lang="de-DE" dirty="0" err="1" smtClean="0"/>
              <a:t>datur</a:t>
            </a:r>
            <a:endParaRPr lang="de-DE" dirty="0"/>
          </a:p>
          <a:p>
            <a:pPr lvl="1"/>
            <a:endParaRPr lang="de-DE" dirty="0" smtClean="0"/>
          </a:p>
        </p:txBody>
      </p:sp>
    </p:spTree>
    <p:extLst>
      <p:ext uri="{BB962C8B-B14F-4D97-AF65-F5344CB8AC3E}">
        <p14:creationId xmlns:p14="http://schemas.microsoft.com/office/powerpoint/2010/main" val="3666222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66130"/>
          </a:xfrm>
        </p:spPr>
        <p:txBody>
          <a:bodyPr>
            <a:normAutofit/>
          </a:bodyPr>
          <a:lstStyle/>
          <a:p>
            <a:r>
              <a:rPr lang="de-DE" dirty="0" smtClean="0"/>
              <a:t>Echte Dichotomien</a:t>
            </a:r>
            <a:endParaRPr lang="de-DE" dirty="0"/>
          </a:p>
        </p:txBody>
      </p:sp>
      <p:sp>
        <p:nvSpPr>
          <p:cNvPr id="3" name="Inhaltsplatzhalter 2"/>
          <p:cNvSpPr>
            <a:spLocks noGrp="1"/>
          </p:cNvSpPr>
          <p:nvPr>
            <p:ph idx="1"/>
          </p:nvPr>
        </p:nvSpPr>
        <p:spPr/>
        <p:txBody>
          <a:bodyPr>
            <a:normAutofit lnSpcReduction="10000"/>
          </a:bodyPr>
          <a:lstStyle/>
          <a:p>
            <a:r>
              <a:rPr lang="de-DE" dirty="0" smtClean="0"/>
              <a:t>Dichotomien teilen eine Grundmenge in zwei Teilmengen, die die Grundmenge erschöpfen.</a:t>
            </a:r>
          </a:p>
          <a:p>
            <a:pPr lvl="1"/>
            <a:r>
              <a:rPr lang="de-DE" dirty="0" smtClean="0"/>
              <a:t>Ein Auto hat Vorderräder und Hinterräder. </a:t>
            </a:r>
          </a:p>
          <a:p>
            <a:pPr lvl="1"/>
            <a:r>
              <a:rPr lang="de-DE" dirty="0" smtClean="0"/>
              <a:t>Das Bundesland Bremen besteht aus den Städten Bremen und Bremerhaven. </a:t>
            </a:r>
          </a:p>
          <a:p>
            <a:r>
              <a:rPr lang="de-DE" dirty="0" smtClean="0"/>
              <a:t>Passt das zweite Beispiel? Nur Sätze sind wahrheitsfähig.</a:t>
            </a:r>
          </a:p>
          <a:p>
            <a:r>
              <a:rPr lang="de-DE" dirty="0" smtClean="0"/>
              <a:t>Grundgesamtheit = extensional; konzeptuelle Domäne = intensional. </a:t>
            </a:r>
          </a:p>
        </p:txBody>
      </p:sp>
    </p:spTree>
    <p:extLst>
      <p:ext uri="{BB962C8B-B14F-4D97-AF65-F5344CB8AC3E}">
        <p14:creationId xmlns:p14="http://schemas.microsoft.com/office/powerpoint/2010/main" val="4143249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Reziproke und </a:t>
            </a:r>
            <a:r>
              <a:rPr lang="de-DE" dirty="0" err="1" smtClean="0"/>
              <a:t>konverse</a:t>
            </a:r>
            <a:r>
              <a:rPr lang="de-DE" dirty="0" smtClean="0"/>
              <a:t> Antonyme</a:t>
            </a:r>
            <a:endParaRPr lang="de-DE" dirty="0"/>
          </a:p>
        </p:txBody>
      </p:sp>
      <p:sp>
        <p:nvSpPr>
          <p:cNvPr id="3" name="Inhaltsplatzhalter 2"/>
          <p:cNvSpPr>
            <a:spLocks noGrp="1"/>
          </p:cNvSpPr>
          <p:nvPr>
            <p:ph idx="1"/>
          </p:nvPr>
        </p:nvSpPr>
        <p:spPr/>
        <p:txBody>
          <a:bodyPr>
            <a:normAutofit lnSpcReduction="10000"/>
          </a:bodyPr>
          <a:lstStyle/>
          <a:p>
            <a:r>
              <a:rPr lang="de-DE" dirty="0" smtClean="0"/>
              <a:t>Reziprok (</a:t>
            </a:r>
            <a:r>
              <a:rPr lang="de-DE" dirty="0" err="1" smtClean="0"/>
              <a:t>revers</a:t>
            </a:r>
            <a:r>
              <a:rPr lang="de-DE" dirty="0" smtClean="0"/>
              <a:t>):</a:t>
            </a:r>
          </a:p>
          <a:p>
            <a:pPr lvl="1"/>
            <a:r>
              <a:rPr lang="de-DE" dirty="0" smtClean="0"/>
              <a:t>Käufer/Verkäufer</a:t>
            </a:r>
          </a:p>
          <a:p>
            <a:pPr lvl="1"/>
            <a:r>
              <a:rPr lang="de-DE" dirty="0" smtClean="0"/>
              <a:t>Veräußerer Erwerber</a:t>
            </a:r>
          </a:p>
          <a:p>
            <a:pPr lvl="1"/>
            <a:r>
              <a:rPr lang="de-DE" dirty="0" smtClean="0"/>
              <a:t>Erbe/Erblasser</a:t>
            </a:r>
          </a:p>
          <a:p>
            <a:r>
              <a:rPr lang="de-DE" dirty="0" err="1" smtClean="0"/>
              <a:t>Konvers</a:t>
            </a:r>
            <a:r>
              <a:rPr lang="de-DE" dirty="0" smtClean="0"/>
              <a:t> (umkehrbar):</a:t>
            </a:r>
          </a:p>
          <a:p>
            <a:pPr lvl="1"/>
            <a:r>
              <a:rPr lang="de-DE" dirty="0" smtClean="0"/>
              <a:t>Erwerb/Verlust</a:t>
            </a:r>
          </a:p>
          <a:p>
            <a:pPr lvl="1"/>
            <a:r>
              <a:rPr lang="de-DE" dirty="0" smtClean="0"/>
              <a:t>Begründung/Auflösung</a:t>
            </a:r>
          </a:p>
          <a:p>
            <a:pPr lvl="1"/>
            <a:r>
              <a:rPr lang="de-DE" dirty="0" smtClean="0"/>
              <a:t>Fusion/Spaltung</a:t>
            </a:r>
          </a:p>
          <a:p>
            <a:r>
              <a:rPr lang="de-DE" dirty="0" smtClean="0"/>
              <a:t>Handelt es sich um echte Dichotomien?</a:t>
            </a:r>
          </a:p>
          <a:p>
            <a:endParaRPr lang="de-DE" dirty="0" smtClean="0"/>
          </a:p>
          <a:p>
            <a:endParaRPr lang="de-DE" dirty="0"/>
          </a:p>
        </p:txBody>
      </p:sp>
    </p:spTree>
    <p:extLst>
      <p:ext uri="{BB962C8B-B14F-4D97-AF65-F5344CB8AC3E}">
        <p14:creationId xmlns:p14="http://schemas.microsoft.com/office/powerpoint/2010/main" val="166325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IV.	Logische Semantik der Antonyme</a:t>
            </a:r>
            <a:endParaRPr lang="de-DE" dirty="0"/>
          </a:p>
        </p:txBody>
      </p:sp>
      <p:sp>
        <p:nvSpPr>
          <p:cNvPr id="3" name="Inhaltsplatzhalter 2"/>
          <p:cNvSpPr>
            <a:spLocks noGrp="1"/>
          </p:cNvSpPr>
          <p:nvPr>
            <p:ph idx="1"/>
          </p:nvPr>
        </p:nvSpPr>
        <p:spPr/>
        <p:txBody>
          <a:bodyPr>
            <a:normAutofit fontScale="92500"/>
          </a:bodyPr>
          <a:lstStyle/>
          <a:p>
            <a:r>
              <a:rPr lang="de-DE" dirty="0" smtClean="0"/>
              <a:t>Gradualisierbare Antonyme:</a:t>
            </a:r>
          </a:p>
          <a:p>
            <a:pPr lvl="1"/>
            <a:r>
              <a:rPr lang="de-DE" dirty="0" smtClean="0"/>
              <a:t>groß und klein; hell und dunkel; warm und kalt</a:t>
            </a:r>
          </a:p>
          <a:p>
            <a:r>
              <a:rPr lang="de-DE" dirty="0" smtClean="0"/>
              <a:t>Durch bloße Verneinung entstehen keine Antonyme.</a:t>
            </a:r>
          </a:p>
          <a:p>
            <a:r>
              <a:rPr lang="de-DE" dirty="0" smtClean="0"/>
              <a:t>Antonyme mit privativer Vorsilbe:</a:t>
            </a:r>
          </a:p>
          <a:p>
            <a:pPr lvl="1"/>
            <a:r>
              <a:rPr lang="de-DE" dirty="0" smtClean="0"/>
              <a:t>Recht/Unrecht; beweglich und unbeweglich; veräußerlich/unveräußerlich</a:t>
            </a:r>
          </a:p>
          <a:p>
            <a:pPr lvl="1"/>
            <a:r>
              <a:rPr lang="de-DE" dirty="0" smtClean="0"/>
              <a:t>Diese Wortpaare sind stets dichotomisch.</a:t>
            </a:r>
          </a:p>
          <a:p>
            <a:pPr lvl="1"/>
            <a:r>
              <a:rPr lang="de-DE" dirty="0" smtClean="0"/>
              <a:t>Für die negative Seite keine unabhängige Definition </a:t>
            </a:r>
          </a:p>
          <a:p>
            <a:pPr lvl="1"/>
            <a:endParaRPr lang="de-DE" dirty="0"/>
          </a:p>
        </p:txBody>
      </p:sp>
    </p:spTree>
    <p:extLst>
      <p:ext uri="{BB962C8B-B14F-4D97-AF65-F5344CB8AC3E}">
        <p14:creationId xmlns:p14="http://schemas.microsoft.com/office/powerpoint/2010/main" val="936049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Dichotomien im Recht</a:t>
            </a:r>
            <a:endParaRPr lang="de-DE" dirty="0"/>
          </a:p>
        </p:txBody>
      </p:sp>
      <p:sp>
        <p:nvSpPr>
          <p:cNvPr id="3" name="Inhaltsplatzhalter 2"/>
          <p:cNvSpPr>
            <a:spLocks noGrp="1"/>
          </p:cNvSpPr>
          <p:nvPr>
            <p:ph idx="1"/>
          </p:nvPr>
        </p:nvSpPr>
        <p:spPr/>
        <p:txBody>
          <a:bodyPr/>
          <a:lstStyle/>
          <a:p>
            <a:r>
              <a:rPr lang="de-DE" dirty="0" smtClean="0"/>
              <a:t>In der Rechtssprache werden Dichotomien ernst genommen.</a:t>
            </a:r>
          </a:p>
          <a:p>
            <a:pPr lvl="1"/>
            <a:r>
              <a:rPr lang="de-DE" dirty="0" smtClean="0"/>
              <a:t>Person ↔ Sache</a:t>
            </a:r>
          </a:p>
          <a:p>
            <a:pPr lvl="1"/>
            <a:r>
              <a:rPr lang="de-DE" dirty="0" smtClean="0"/>
              <a:t>Obligatorisch ↔ fakultativ</a:t>
            </a:r>
          </a:p>
          <a:p>
            <a:pPr lvl="1"/>
            <a:r>
              <a:rPr lang="de-DE" dirty="0"/>
              <a:t>Freiwilligkeit ↔</a:t>
            </a:r>
            <a:r>
              <a:rPr lang="de-DE" dirty="0" smtClean="0"/>
              <a:t>Zwang</a:t>
            </a:r>
          </a:p>
          <a:p>
            <a:pPr lvl="1"/>
            <a:r>
              <a:rPr lang="de-DE" dirty="0"/>
              <a:t>schuldig ↔ </a:t>
            </a:r>
            <a:r>
              <a:rPr lang="de-DE" dirty="0" smtClean="0"/>
              <a:t>unschuldig</a:t>
            </a:r>
          </a:p>
          <a:p>
            <a:pPr lvl="1"/>
            <a:r>
              <a:rPr lang="de-DE" dirty="0"/>
              <a:t>wirksam ↔ </a:t>
            </a:r>
            <a:r>
              <a:rPr lang="de-DE" dirty="0" smtClean="0"/>
              <a:t>unwirksam</a:t>
            </a:r>
          </a:p>
          <a:p>
            <a:r>
              <a:rPr lang="de-DE" dirty="0" smtClean="0"/>
              <a:t>Dichotomien machen entscheidungsfähig.</a:t>
            </a:r>
            <a:endParaRPr lang="de-DE" dirty="0"/>
          </a:p>
        </p:txBody>
      </p:sp>
    </p:spTree>
    <p:extLst>
      <p:ext uri="{BB962C8B-B14F-4D97-AF65-F5344CB8AC3E}">
        <p14:creationId xmlns:p14="http://schemas.microsoft.com/office/powerpoint/2010/main" val="155489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	Von der Klammer zur Matrix</a:t>
            </a:r>
            <a:endParaRPr lang="de-DE" dirty="0"/>
          </a:p>
        </p:txBody>
      </p:sp>
      <p:sp>
        <p:nvSpPr>
          <p:cNvPr id="3" name="Inhaltsplatzhalter 2"/>
          <p:cNvSpPr>
            <a:spLocks noGrp="1"/>
          </p:cNvSpPr>
          <p:nvPr>
            <p:ph idx="1"/>
          </p:nvPr>
        </p:nvSpPr>
        <p:spPr/>
        <p:txBody>
          <a:bodyPr/>
          <a:lstStyle/>
          <a:p>
            <a:pPr marL="0" indent="0" algn="ctr">
              <a:buNone/>
            </a:pPr>
            <a:r>
              <a:rPr lang="de-DE" i="1" dirty="0" smtClean="0"/>
              <a:t>Martin Morloks </a:t>
            </a:r>
            <a:r>
              <a:rPr lang="de-DE" dirty="0" smtClean="0"/>
              <a:t>»Weltformel«</a:t>
            </a:r>
          </a:p>
          <a:p>
            <a:pPr marL="0" indent="0" algn="ctr">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301104864"/>
              </p:ext>
            </p:extLst>
          </p:nvPr>
        </p:nvGraphicFramePr>
        <p:xfrm>
          <a:off x="1475656" y="2420888"/>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de-DE" dirty="0"/>
                    </a:p>
                  </a:txBody>
                  <a:tcPr/>
                </a:tc>
                <a:tc>
                  <a:txBody>
                    <a:bodyPr/>
                    <a:lstStyle/>
                    <a:p>
                      <a:r>
                        <a:rPr lang="de-DE" dirty="0" smtClean="0"/>
                        <a:t>Ex</a:t>
                      </a:r>
                      <a:r>
                        <a:rPr lang="de-DE" baseline="0" dirty="0" smtClean="0"/>
                        <a:t> ante</a:t>
                      </a:r>
                      <a:endParaRPr lang="de-DE" dirty="0"/>
                    </a:p>
                  </a:txBody>
                  <a:tcPr/>
                </a:tc>
                <a:tc>
                  <a:txBody>
                    <a:bodyPr/>
                    <a:lstStyle/>
                    <a:p>
                      <a:r>
                        <a:rPr lang="de-DE" dirty="0" smtClean="0"/>
                        <a:t>Ex post</a:t>
                      </a:r>
                      <a:endParaRPr lang="de-DE" dirty="0"/>
                    </a:p>
                  </a:txBody>
                  <a:tcPr/>
                </a:tc>
              </a:tr>
              <a:tr h="370840">
                <a:tc>
                  <a:txBody>
                    <a:bodyPr/>
                    <a:lstStyle/>
                    <a:p>
                      <a:r>
                        <a:rPr lang="de-DE" dirty="0" smtClean="0"/>
                        <a:t>Subjektiv</a:t>
                      </a:r>
                      <a:endParaRPr lang="de-DE" dirty="0"/>
                    </a:p>
                  </a:txBody>
                  <a:tcPr/>
                </a:tc>
                <a:tc>
                  <a:txBody>
                    <a:bodyPr/>
                    <a:lstStyle/>
                    <a:p>
                      <a:endParaRPr lang="de-DE"/>
                    </a:p>
                  </a:txBody>
                  <a:tcPr/>
                </a:tc>
                <a:tc>
                  <a:txBody>
                    <a:bodyPr/>
                    <a:lstStyle/>
                    <a:p>
                      <a:endParaRPr lang="de-DE"/>
                    </a:p>
                  </a:txBody>
                  <a:tcPr/>
                </a:tc>
              </a:tr>
              <a:tr h="370840">
                <a:tc>
                  <a:txBody>
                    <a:bodyPr/>
                    <a:lstStyle/>
                    <a:p>
                      <a:r>
                        <a:rPr lang="de-DE" dirty="0" smtClean="0"/>
                        <a:t>Objektiv</a:t>
                      </a:r>
                      <a:endParaRPr lang="de-DE" dirty="0"/>
                    </a:p>
                  </a:txBody>
                  <a:tcPr/>
                </a:tc>
                <a:tc>
                  <a:txBody>
                    <a:bodyPr/>
                    <a:lstStyle/>
                    <a:p>
                      <a:endParaRPr lang="de-DE" dirty="0"/>
                    </a:p>
                  </a:txBody>
                  <a:tcPr/>
                </a:tc>
                <a:tc>
                  <a:txBody>
                    <a:bodyPr/>
                    <a:lstStyle/>
                    <a:p>
                      <a:endParaRPr lang="de-DE" dirty="0"/>
                    </a:p>
                  </a:txBody>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956954403"/>
              </p:ext>
            </p:extLst>
          </p:nvPr>
        </p:nvGraphicFramePr>
        <p:xfrm>
          <a:off x="1475657" y="4509120"/>
          <a:ext cx="6240015" cy="1651000"/>
        </p:xfrm>
        <a:graphic>
          <a:graphicData uri="http://schemas.openxmlformats.org/drawingml/2006/table">
            <a:tbl>
              <a:tblPr firstRow="1" bandRow="1">
                <a:tableStyleId>{5C22544A-7EE6-4342-B048-85BDC9FD1C3A}</a:tableStyleId>
              </a:tblPr>
              <a:tblGrid>
                <a:gridCol w="2080005"/>
                <a:gridCol w="2080005"/>
                <a:gridCol w="2080005"/>
              </a:tblGrid>
              <a:tr h="370840">
                <a:tc>
                  <a:txBody>
                    <a:bodyPr/>
                    <a:lstStyle/>
                    <a:p>
                      <a:endParaRPr lang="de-DE" dirty="0"/>
                    </a:p>
                  </a:txBody>
                  <a:tcPr/>
                </a:tc>
                <a:tc>
                  <a:txBody>
                    <a:bodyPr/>
                    <a:lstStyle/>
                    <a:p>
                      <a:r>
                        <a:rPr lang="de-DE" dirty="0" smtClean="0"/>
                        <a:t>Ex</a:t>
                      </a:r>
                      <a:r>
                        <a:rPr lang="de-DE" baseline="0" dirty="0" smtClean="0"/>
                        <a:t> ante</a:t>
                      </a:r>
                      <a:endParaRPr lang="de-DE" dirty="0"/>
                    </a:p>
                  </a:txBody>
                  <a:tcPr/>
                </a:tc>
                <a:tc>
                  <a:txBody>
                    <a:bodyPr/>
                    <a:lstStyle/>
                    <a:p>
                      <a:r>
                        <a:rPr lang="de-DE" dirty="0" smtClean="0"/>
                        <a:t>Ex post</a:t>
                      </a:r>
                      <a:endParaRPr lang="de-DE" dirty="0"/>
                    </a:p>
                  </a:txBody>
                  <a:tcPr/>
                </a:tc>
              </a:tr>
              <a:tr h="370840">
                <a:tc>
                  <a:txBody>
                    <a:bodyPr/>
                    <a:lstStyle/>
                    <a:p>
                      <a:r>
                        <a:rPr lang="de-DE" dirty="0" smtClean="0"/>
                        <a:t>Subjektiv</a:t>
                      </a:r>
                      <a:endParaRPr lang="de-DE" dirty="0"/>
                    </a:p>
                  </a:txBody>
                  <a:tcPr/>
                </a:tc>
                <a:tc>
                  <a:txBody>
                    <a:bodyPr/>
                    <a:lstStyle/>
                    <a:p>
                      <a:r>
                        <a:rPr lang="de-DE" dirty="0" smtClean="0"/>
                        <a:t>Wille des </a:t>
                      </a:r>
                      <a:r>
                        <a:rPr lang="de-DE" dirty="0" err="1" smtClean="0"/>
                        <a:t>histor</a:t>
                      </a:r>
                      <a:r>
                        <a:rPr lang="de-DE" dirty="0" smtClean="0"/>
                        <a:t>.</a:t>
                      </a:r>
                    </a:p>
                    <a:p>
                      <a:r>
                        <a:rPr lang="de-DE" dirty="0" smtClean="0"/>
                        <a:t>Gesetzgebers</a:t>
                      </a:r>
                      <a:endParaRPr lang="de-DE" dirty="0"/>
                    </a:p>
                  </a:txBody>
                  <a:tcPr/>
                </a:tc>
                <a:tc>
                  <a:txBody>
                    <a:bodyPr/>
                    <a:lstStyle/>
                    <a:p>
                      <a:r>
                        <a:rPr lang="de-DE" dirty="0" smtClean="0"/>
                        <a:t>Aktuelle</a:t>
                      </a:r>
                      <a:r>
                        <a:rPr lang="de-DE" baseline="0" dirty="0" smtClean="0"/>
                        <a:t> Stimmung im Parlament</a:t>
                      </a:r>
                      <a:endParaRPr lang="de-DE" dirty="0"/>
                    </a:p>
                  </a:txBody>
                  <a:tcPr/>
                </a:tc>
              </a:tr>
              <a:tr h="370840">
                <a:tc>
                  <a:txBody>
                    <a:bodyPr/>
                    <a:lstStyle/>
                    <a:p>
                      <a:r>
                        <a:rPr lang="de-DE" dirty="0" smtClean="0"/>
                        <a:t>Objektiv</a:t>
                      </a:r>
                      <a:endParaRPr lang="de-DE" dirty="0"/>
                    </a:p>
                  </a:txBody>
                  <a:tcPr/>
                </a:tc>
                <a:tc>
                  <a:txBody>
                    <a:bodyPr/>
                    <a:lstStyle/>
                    <a:p>
                      <a:r>
                        <a:rPr lang="de-DE" dirty="0" smtClean="0"/>
                        <a:t>Wille des Gesetzes</a:t>
                      </a:r>
                    </a:p>
                    <a:p>
                      <a:r>
                        <a:rPr lang="de-DE" dirty="0" smtClean="0"/>
                        <a:t>damals</a:t>
                      </a:r>
                      <a:endParaRPr lang="de-DE" dirty="0"/>
                    </a:p>
                  </a:txBody>
                  <a:tcPr/>
                </a:tc>
                <a:tc>
                  <a:txBody>
                    <a:bodyPr/>
                    <a:lstStyle/>
                    <a:p>
                      <a:r>
                        <a:rPr lang="de-DE" dirty="0" smtClean="0"/>
                        <a:t>Wille des Gesetzes</a:t>
                      </a:r>
                    </a:p>
                    <a:p>
                      <a:r>
                        <a:rPr lang="de-DE" dirty="0" smtClean="0"/>
                        <a:t>heute</a:t>
                      </a:r>
                      <a:endParaRPr lang="de-DE" dirty="0"/>
                    </a:p>
                  </a:txBody>
                  <a:tcPr/>
                </a:tc>
              </a:tr>
            </a:tbl>
          </a:graphicData>
        </a:graphic>
      </p:graphicFrame>
      <p:sp>
        <p:nvSpPr>
          <p:cNvPr id="7" name="Textfeld 6"/>
          <p:cNvSpPr txBox="1"/>
          <p:nvPr/>
        </p:nvSpPr>
        <p:spPr>
          <a:xfrm>
            <a:off x="1475656" y="3717032"/>
            <a:ext cx="6048672" cy="369332"/>
          </a:xfrm>
          <a:prstGeom prst="rect">
            <a:avLst/>
          </a:prstGeom>
          <a:noFill/>
        </p:spPr>
        <p:txBody>
          <a:bodyPr wrap="square" rtlCol="0">
            <a:spAutoFit/>
          </a:bodyPr>
          <a:lstStyle/>
          <a:p>
            <a:r>
              <a:rPr lang="de-DE" dirty="0" smtClean="0"/>
              <a:t>Das Interpretationsziel der Auslegung nach Matthias Klatt</a:t>
            </a:r>
            <a:endParaRPr lang="de-DE" dirty="0"/>
          </a:p>
        </p:txBody>
      </p:sp>
    </p:spTree>
    <p:extLst>
      <p:ext uri="{BB962C8B-B14F-4D97-AF65-F5344CB8AC3E}">
        <p14:creationId xmlns:p14="http://schemas.microsoft.com/office/powerpoint/2010/main" val="376625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8229600" cy="1143000"/>
          </a:xfrm>
        </p:spPr>
        <p:txBody>
          <a:bodyPr/>
          <a:lstStyle/>
          <a:p>
            <a:r>
              <a:rPr lang="de-DE" dirty="0" smtClean="0"/>
              <a:t>Jürgen </a:t>
            </a:r>
            <a:r>
              <a:rPr lang="de-DE" dirty="0" err="1" smtClean="0"/>
              <a:t>Rödig</a:t>
            </a:r>
            <a:r>
              <a:rPr lang="de-DE" dirty="0" smtClean="0"/>
              <a:t> (1942-1975)</a:t>
            </a:r>
            <a:endParaRPr lang="de-DE"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484000" y="1600200"/>
            <a:ext cx="33940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75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274638"/>
            <a:ext cx="8229600" cy="1138138"/>
          </a:xfrm>
        </p:spPr>
        <p:txBody>
          <a:bodyPr>
            <a:normAutofit fontScale="90000"/>
          </a:bodyPr>
          <a:lstStyle/>
          <a:p>
            <a:r>
              <a:rPr lang="de-DE" altLang="de-DE" dirty="0" smtClean="0"/>
              <a:t>I.	Die scholastische Tradition der Dichotomisierung</a:t>
            </a:r>
            <a:endParaRPr lang="de-DE" altLang="de-DE" dirty="0"/>
          </a:p>
        </p:txBody>
      </p:sp>
      <p:pic>
        <p:nvPicPr>
          <p:cNvPr id="69635" name="Picture 3" descr="0000001a"/>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304000" y="1412776"/>
            <a:ext cx="3994150" cy="531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6176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431800"/>
            <a:ext cx="7545387"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236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Verhaltensraum</a:t>
            </a:r>
            <a:endParaRPr lang="de-DE" dirty="0"/>
          </a:p>
        </p:txBody>
      </p:sp>
      <p:sp>
        <p:nvSpPr>
          <p:cNvPr id="3" name="Inhaltsplatzhalter 2"/>
          <p:cNvSpPr>
            <a:spLocks noGrp="1"/>
          </p:cNvSpPr>
          <p:nvPr>
            <p:ph sz="half" idx="1"/>
          </p:nvPr>
        </p:nvSpPr>
        <p:spPr/>
        <p:txBody>
          <a:bodyPr>
            <a:normAutofit/>
          </a:bodyPr>
          <a:lstStyle/>
          <a:p>
            <a:r>
              <a:rPr lang="de-DE" dirty="0" smtClean="0"/>
              <a:t>Reale Welt</a:t>
            </a:r>
          </a:p>
          <a:p>
            <a:r>
              <a:rPr lang="de-DE" dirty="0" smtClean="0"/>
              <a:t>Realisierte Handlung = Tun, Handeln</a:t>
            </a:r>
          </a:p>
          <a:p>
            <a:r>
              <a:rPr lang="de-DE" dirty="0" smtClean="0"/>
              <a:t>R hält in Freiburg einen Vortrag</a:t>
            </a:r>
            <a:endParaRPr lang="de-DE" dirty="0"/>
          </a:p>
        </p:txBody>
      </p:sp>
      <p:sp>
        <p:nvSpPr>
          <p:cNvPr id="4" name="Inhaltsplatzhalter 3"/>
          <p:cNvSpPr>
            <a:spLocks noGrp="1"/>
          </p:cNvSpPr>
          <p:nvPr>
            <p:ph sz="half" idx="2"/>
          </p:nvPr>
        </p:nvSpPr>
        <p:spPr/>
        <p:txBody>
          <a:bodyPr>
            <a:normAutofit/>
          </a:bodyPr>
          <a:lstStyle/>
          <a:p>
            <a:r>
              <a:rPr lang="de-DE" dirty="0" smtClean="0"/>
              <a:t>Mögliche Welt</a:t>
            </a:r>
          </a:p>
          <a:p>
            <a:r>
              <a:rPr lang="de-DE" dirty="0" smtClean="0"/>
              <a:t>Denkbare Alternativen = Unterlassungen</a:t>
            </a:r>
          </a:p>
          <a:p>
            <a:r>
              <a:rPr lang="de-DE" dirty="0" smtClean="0"/>
              <a:t>R sitzt in Bochum am Schreibtisch</a:t>
            </a:r>
          </a:p>
          <a:p>
            <a:r>
              <a:rPr lang="de-DE" dirty="0" smtClean="0"/>
              <a:t>R geht durch Freiburg</a:t>
            </a:r>
          </a:p>
          <a:p>
            <a:r>
              <a:rPr lang="de-DE" dirty="0" smtClean="0"/>
              <a:t>Aber nicht: R durchschwimmt den Ärmelkanal. </a:t>
            </a:r>
          </a:p>
          <a:p>
            <a:endParaRPr lang="de-DE" dirty="0"/>
          </a:p>
        </p:txBody>
      </p:sp>
    </p:spTree>
    <p:extLst>
      <p:ext uri="{BB962C8B-B14F-4D97-AF65-F5344CB8AC3E}">
        <p14:creationId xmlns:p14="http://schemas.microsoft.com/office/powerpoint/2010/main" val="4157744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VII.	Dekonstruktion durch die »Entlarvung« falscher Dichotomien</a:t>
            </a:r>
            <a:endParaRPr lang="de-DE" dirty="0"/>
          </a:p>
        </p:txBody>
      </p:sp>
      <p:sp>
        <p:nvSpPr>
          <p:cNvPr id="4" name="Inhaltsplatzhalter 3"/>
          <p:cNvSpPr>
            <a:spLocks noGrp="1"/>
          </p:cNvSpPr>
          <p:nvPr>
            <p:ph idx="1"/>
          </p:nvPr>
        </p:nvSpPr>
        <p:spPr/>
        <p:txBody>
          <a:bodyPr>
            <a:normAutofit/>
          </a:bodyPr>
          <a:lstStyle/>
          <a:p>
            <a:r>
              <a:rPr lang="de-DE" dirty="0"/>
              <a:t>Unterscheidung von Recht und Unrecht</a:t>
            </a:r>
            <a:r>
              <a:rPr lang="de-DE" dirty="0" smtClean="0"/>
              <a:t>.</a:t>
            </a:r>
          </a:p>
          <a:p>
            <a:r>
              <a:rPr lang="de-DE" dirty="0" smtClean="0"/>
              <a:t>Rechtspluralismus</a:t>
            </a:r>
          </a:p>
          <a:p>
            <a:r>
              <a:rPr lang="de-DE" dirty="0" smtClean="0"/>
              <a:t>Normgeltung</a:t>
            </a:r>
          </a:p>
          <a:p>
            <a:r>
              <a:rPr lang="de-DE" dirty="0" smtClean="0"/>
              <a:t>Normanwendung</a:t>
            </a:r>
          </a:p>
          <a:p>
            <a:r>
              <a:rPr lang="de-DE" dirty="0" smtClean="0"/>
              <a:t>Alles-oder-nichts-Prinzip</a:t>
            </a:r>
          </a:p>
          <a:p>
            <a:r>
              <a:rPr lang="de-DE" dirty="0" smtClean="0"/>
              <a:t>Gerichtsprozess als Nullsummenspiel</a:t>
            </a:r>
          </a:p>
          <a:p>
            <a:r>
              <a:rPr lang="de-DE" dirty="0" smtClean="0"/>
              <a:t>….</a:t>
            </a:r>
          </a:p>
        </p:txBody>
      </p:sp>
    </p:spTree>
    <p:extLst>
      <p:ext uri="{BB962C8B-B14F-4D97-AF65-F5344CB8AC3E}">
        <p14:creationId xmlns:p14="http://schemas.microsoft.com/office/powerpoint/2010/main" val="1231894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VII.	Dekonstruktion (Forts.)</a:t>
            </a:r>
            <a:endParaRPr lang="de-DE" dirty="0"/>
          </a:p>
        </p:txBody>
      </p:sp>
      <p:sp>
        <p:nvSpPr>
          <p:cNvPr id="3" name="Inhaltsplatzhalter 2"/>
          <p:cNvSpPr>
            <a:spLocks noGrp="1"/>
          </p:cNvSpPr>
          <p:nvPr>
            <p:ph idx="1"/>
          </p:nvPr>
        </p:nvSpPr>
        <p:spPr/>
        <p:txBody>
          <a:bodyPr/>
          <a:lstStyle/>
          <a:p>
            <a:r>
              <a:rPr lang="de-DE" dirty="0" smtClean="0"/>
              <a:t>Rechtsfähigkeit</a:t>
            </a:r>
          </a:p>
          <a:p>
            <a:r>
              <a:rPr lang="de-DE" dirty="0"/>
              <a:t>Öffentliches und </a:t>
            </a:r>
            <a:r>
              <a:rPr lang="de-DE" dirty="0" smtClean="0"/>
              <a:t>Privatrecht</a:t>
            </a:r>
          </a:p>
          <a:p>
            <a:r>
              <a:rPr lang="de-DE" dirty="0" smtClean="0"/>
              <a:t>Richterkönig oder Subsumtionsautomat? </a:t>
            </a:r>
            <a:r>
              <a:rPr lang="de-DE" sz="2800" dirty="0" smtClean="0"/>
              <a:t>(Regina Ogorek 1986; Brian Z. Tamanaha 2009)</a:t>
            </a:r>
          </a:p>
          <a:p>
            <a:r>
              <a:rPr lang="de-DE" dirty="0" smtClean="0"/>
              <a:t>Geschlechterdifferenz und Beschluss des BVerfG vom 10. 10. 2019 zur Öffnung des Geburtenregisters</a:t>
            </a:r>
            <a:endParaRPr lang="de-DE" dirty="0"/>
          </a:p>
        </p:txBody>
      </p:sp>
    </p:spTree>
    <p:extLst>
      <p:ext uri="{BB962C8B-B14F-4D97-AF65-F5344CB8AC3E}">
        <p14:creationId xmlns:p14="http://schemas.microsoft.com/office/powerpoint/2010/main" val="1067013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VIII.	Die normative Kraft von Dichotomien</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sz="3600" dirty="0" smtClean="0"/>
              <a:t>»Es scheint, </a:t>
            </a:r>
            <a:r>
              <a:rPr lang="de-DE" sz="3600" dirty="0" err="1" smtClean="0"/>
              <a:t>daß</a:t>
            </a:r>
            <a:r>
              <a:rPr lang="de-DE" sz="3600" dirty="0" smtClean="0"/>
              <a:t> die Existenz einer großen Zahl von Antonymen und komplementären Ausdrücken im Wortschatz natürlicher Sprachen mit einer allgemein menschlichen Neigung zusammenhängt, Erfahrung und Urteil zu ›polarisieren‹, in Gegensätzen zu denken.« (</a:t>
            </a:r>
            <a:r>
              <a:rPr lang="de-DE" sz="3600" i="1" dirty="0" smtClean="0"/>
              <a:t>John Lyons</a:t>
            </a:r>
            <a:r>
              <a:rPr lang="de-DE" sz="3600" dirty="0" smtClean="0"/>
              <a:t>, 1995, Einführung in die moderne Linguistik, 8. </a:t>
            </a:r>
            <a:r>
              <a:rPr lang="de-DE" sz="3600" dirty="0" err="1" smtClean="0"/>
              <a:t>Aufl.,S</a:t>
            </a:r>
            <a:r>
              <a:rPr lang="de-DE" sz="3600" dirty="0" smtClean="0"/>
              <a:t>. 480).</a:t>
            </a:r>
            <a:endParaRPr lang="de-DE" sz="3600" dirty="0"/>
          </a:p>
        </p:txBody>
      </p:sp>
    </p:spTree>
    <p:extLst>
      <p:ext uri="{BB962C8B-B14F-4D97-AF65-F5344CB8AC3E}">
        <p14:creationId xmlns:p14="http://schemas.microsoft.com/office/powerpoint/2010/main" val="3082599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Eigendynamik von Dichotomien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b="1" dirty="0" smtClean="0"/>
              <a:t>Generalisierung von Konflikten:</a:t>
            </a:r>
          </a:p>
          <a:p>
            <a:pPr marL="0" indent="0">
              <a:buNone/>
            </a:pPr>
            <a:r>
              <a:rPr lang="de-DE" dirty="0" smtClean="0"/>
              <a:t>	»Wer sein Freund ist, kann nicht         	mein Freund sein.« (</a:t>
            </a:r>
            <a:r>
              <a:rPr lang="de-DE" i="1" dirty="0" smtClean="0"/>
              <a:t>Luhmann</a:t>
            </a:r>
            <a:r>
              <a:rPr lang="de-DE" dirty="0" smtClean="0"/>
              <a:t>)</a:t>
            </a:r>
          </a:p>
          <a:p>
            <a:pPr marL="0" indent="0">
              <a:buNone/>
            </a:pPr>
            <a:r>
              <a:rPr lang="de-DE" b="1" dirty="0" smtClean="0"/>
              <a:t>Rhetorische Kraft:</a:t>
            </a:r>
          </a:p>
          <a:p>
            <a:pPr marL="0" indent="0">
              <a:buNone/>
            </a:pPr>
            <a:r>
              <a:rPr lang="de-DE" dirty="0" smtClean="0"/>
              <a:t>	»… </a:t>
            </a:r>
            <a:r>
              <a:rPr lang="de-DE" dirty="0" err="1"/>
              <a:t>daß</a:t>
            </a:r>
            <a:r>
              <a:rPr lang="de-DE" dirty="0"/>
              <a:t> die spezifisch politische </a:t>
            </a:r>
            <a:r>
              <a:rPr lang="de-DE" dirty="0" smtClean="0"/>
              <a:t>	Unterscheidung</a:t>
            </a:r>
            <a:r>
              <a:rPr lang="de-DE" dirty="0"/>
              <a:t>, auf welche sich die </a:t>
            </a:r>
            <a:r>
              <a:rPr lang="de-DE" dirty="0" smtClean="0"/>
              <a:t>	politischen </a:t>
            </a:r>
            <a:r>
              <a:rPr lang="de-DE" dirty="0"/>
              <a:t>Handlungen und Motive </a:t>
            </a:r>
            <a:r>
              <a:rPr lang="de-DE" dirty="0" smtClean="0"/>
              <a:t>	zurückführen </a:t>
            </a:r>
            <a:r>
              <a:rPr lang="de-DE" dirty="0"/>
              <a:t>lassen, die Unterscheidung 	von Freund und Feind ist«. (</a:t>
            </a:r>
            <a:r>
              <a:rPr lang="de-DE" i="1" dirty="0"/>
              <a:t>Carl Schmitt</a:t>
            </a:r>
            <a:r>
              <a:rPr lang="de-DE" dirty="0"/>
              <a:t>) </a:t>
            </a:r>
            <a:endParaRPr lang="de-DE" dirty="0" smtClean="0"/>
          </a:p>
          <a:p>
            <a:pPr marL="0" indent="0">
              <a:buNone/>
            </a:pPr>
            <a:endParaRPr lang="de-DE" dirty="0"/>
          </a:p>
        </p:txBody>
      </p:sp>
    </p:spTree>
    <p:extLst>
      <p:ext uri="{BB962C8B-B14F-4D97-AF65-F5344CB8AC3E}">
        <p14:creationId xmlns:p14="http://schemas.microsoft.com/office/powerpoint/2010/main" val="2810351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VIII.	Die normative Kraft von Dichotomien (3)</a:t>
            </a:r>
            <a:endParaRPr lang="de-DE" dirty="0"/>
          </a:p>
        </p:txBody>
      </p:sp>
      <p:sp>
        <p:nvSpPr>
          <p:cNvPr id="3" name="Inhaltsplatzhalter 2"/>
          <p:cNvSpPr>
            <a:spLocks noGrp="1"/>
          </p:cNvSpPr>
          <p:nvPr>
            <p:ph idx="1"/>
          </p:nvPr>
        </p:nvSpPr>
        <p:spPr/>
        <p:txBody>
          <a:bodyPr/>
          <a:lstStyle/>
          <a:p>
            <a:pPr marL="0" indent="0" algn="ctr">
              <a:buNone/>
            </a:pPr>
            <a:r>
              <a:rPr lang="de-DE" sz="3600" b="1" dirty="0" smtClean="0"/>
              <a:t>»Soziale Praxis«</a:t>
            </a:r>
          </a:p>
          <a:p>
            <a:pPr marL="0" indent="0" algn="ctr">
              <a:buNone/>
            </a:pPr>
            <a:r>
              <a:rPr lang="de-DE" dirty="0" smtClean="0"/>
              <a:t>Groß und Klein</a:t>
            </a:r>
          </a:p>
          <a:p>
            <a:pPr marL="0" indent="0" algn="ctr">
              <a:buNone/>
            </a:pPr>
            <a:r>
              <a:rPr lang="de-DE" dirty="0" smtClean="0"/>
              <a:t>Recht und Unrecht</a:t>
            </a:r>
          </a:p>
          <a:p>
            <a:pPr marL="0" indent="0" algn="ctr">
              <a:buNone/>
            </a:pPr>
            <a:r>
              <a:rPr lang="de-DE" dirty="0" smtClean="0"/>
              <a:t>Gut und Böse</a:t>
            </a:r>
          </a:p>
          <a:p>
            <a:pPr marL="0" indent="0" algn="ctr">
              <a:buNone/>
            </a:pPr>
            <a:r>
              <a:rPr lang="de-DE" dirty="0" smtClean="0"/>
              <a:t>Mensch und Tier</a:t>
            </a:r>
          </a:p>
          <a:p>
            <a:pPr marL="0" indent="0" algn="ctr">
              <a:buNone/>
            </a:pPr>
            <a:r>
              <a:rPr lang="de-DE" dirty="0" smtClean="0"/>
              <a:t>Mann und Frau.</a:t>
            </a:r>
          </a:p>
          <a:p>
            <a:pPr marL="0" indent="0" algn="ctr">
              <a:buNone/>
            </a:pPr>
            <a:r>
              <a:rPr lang="de-DE" dirty="0" smtClean="0"/>
              <a:t>Frage: Wie groß bist Du? </a:t>
            </a:r>
            <a:endParaRPr lang="de-DE" dirty="0"/>
          </a:p>
        </p:txBody>
      </p:sp>
    </p:spTree>
    <p:extLst>
      <p:ext uri="{BB962C8B-B14F-4D97-AF65-F5344CB8AC3E}">
        <p14:creationId xmlns:p14="http://schemas.microsoft.com/office/powerpoint/2010/main" val="3423959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IX.	Vom Differenzieren zum Diskriminieren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»Deutlicher, als dies bei Spencer Brown geschieht, sollte hier festgehalten werden, </a:t>
            </a:r>
            <a:r>
              <a:rPr lang="de-DE" dirty="0" err="1" smtClean="0"/>
              <a:t>daß</a:t>
            </a:r>
            <a:r>
              <a:rPr lang="de-DE" dirty="0" smtClean="0"/>
              <a:t> Unterscheidungen deshalb in einer fundamentalen Weise asymmetrisch sind – so wie ja auch Lust/Unlust, System/Umwelt, wahr/unwahr, gut/schlecht usw., die nur mit einer beträchtlichen intellektuellen Anstrengung ihr Präferenzgefälle abstreifen und resymmetrisiert werden können.« </a:t>
            </a:r>
          </a:p>
          <a:p>
            <a:pPr marL="0" indent="0">
              <a:buNone/>
            </a:pPr>
            <a:r>
              <a:rPr lang="de-DE" dirty="0" smtClean="0"/>
              <a:t>(</a:t>
            </a:r>
            <a:r>
              <a:rPr lang="de-DE" i="1" dirty="0" smtClean="0"/>
              <a:t>Luhmann </a:t>
            </a:r>
            <a:r>
              <a:rPr lang="de-DE" dirty="0" smtClean="0"/>
              <a:t>1986)</a:t>
            </a:r>
            <a:endParaRPr lang="de-DE" dirty="0"/>
          </a:p>
        </p:txBody>
      </p:sp>
    </p:spTree>
    <p:extLst>
      <p:ext uri="{BB962C8B-B14F-4D97-AF65-F5344CB8AC3E}">
        <p14:creationId xmlns:p14="http://schemas.microsoft.com/office/powerpoint/2010/main" val="2128069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IX.	Vom Differenzieren zum Diskriminieren (2)</a:t>
            </a:r>
            <a:endParaRPr lang="de-DE" dirty="0"/>
          </a:p>
        </p:txBody>
      </p:sp>
      <p:sp>
        <p:nvSpPr>
          <p:cNvPr id="3" name="Inhaltsplatzhalter 2"/>
          <p:cNvSpPr>
            <a:spLocks noGrp="1"/>
          </p:cNvSpPr>
          <p:nvPr>
            <p:ph idx="1"/>
          </p:nvPr>
        </p:nvSpPr>
        <p:spPr/>
        <p:txBody>
          <a:bodyPr>
            <a:normAutofit fontScale="85000" lnSpcReduction="10000"/>
          </a:bodyPr>
          <a:lstStyle/>
          <a:p>
            <a:pPr marL="0" indent="0">
              <a:buNone/>
            </a:pPr>
            <a:r>
              <a:rPr lang="de-DE" dirty="0" smtClean="0"/>
              <a:t>»Anscheinend gibt es Gründe, Unterscheidungen nicht völlig seitenneutral zu handhaben, sondern durch eine leichte Präferenz für die eine Seite zu markieren. Man denke an berühmte Fälle wie:</a:t>
            </a:r>
          </a:p>
          <a:p>
            <a:pPr marL="0" indent="0">
              <a:buNone/>
            </a:pPr>
            <a:r>
              <a:rPr lang="de-DE" dirty="0" smtClean="0"/>
              <a:t>	Subjekt/Objekt, Figur/Grund, 	Zeichen/Bezeichnetes, Text/Kontext, 	System/Umwelt, Herr/Knecht. </a:t>
            </a:r>
          </a:p>
          <a:p>
            <a:pPr marL="0" indent="0">
              <a:buNone/>
            </a:pPr>
            <a:r>
              <a:rPr lang="de-DE" dirty="0" smtClean="0"/>
              <a:t>Damit wird weder bestritten, </a:t>
            </a:r>
            <a:r>
              <a:rPr lang="de-DE" dirty="0" err="1" smtClean="0"/>
              <a:t>daß</a:t>
            </a:r>
            <a:r>
              <a:rPr lang="de-DE" dirty="0" smtClean="0"/>
              <a:t> jede Seite nur in </a:t>
            </a:r>
            <a:r>
              <a:rPr lang="de-DE" dirty="0" err="1" smtClean="0"/>
              <a:t>bezug</a:t>
            </a:r>
            <a:r>
              <a:rPr lang="de-DE" dirty="0" smtClean="0"/>
              <a:t> auf die andere Sinn hat, noch </a:t>
            </a:r>
            <a:r>
              <a:rPr lang="de-DE" dirty="0" err="1" smtClean="0"/>
              <a:t>daß</a:t>
            </a:r>
            <a:r>
              <a:rPr lang="de-DE" dirty="0" smtClean="0"/>
              <a:t> jederzeit ein Übergang von der einen zur anderen Seite möglich ist.«</a:t>
            </a:r>
          </a:p>
          <a:p>
            <a:pPr marL="0" indent="0">
              <a:buNone/>
            </a:pPr>
            <a:r>
              <a:rPr lang="de-DE" dirty="0" smtClean="0"/>
              <a:t>(Luhmann 1988)</a:t>
            </a:r>
            <a:endParaRPr lang="de-DE" dirty="0"/>
          </a:p>
        </p:txBody>
      </p:sp>
    </p:spTree>
    <p:extLst>
      <p:ext uri="{BB962C8B-B14F-4D97-AF65-F5344CB8AC3E}">
        <p14:creationId xmlns:p14="http://schemas.microsoft.com/office/powerpoint/2010/main" val="2487260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IX.	Vom Differenzieren zum Diskriminieren (3)</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Die Asymmetrie ist nicht schon in der Form der Unterscheidung angelegt, sondern entsteht erst, wenn die Form mit Inhalten gefüllt wird</a:t>
            </a:r>
            <a:r>
              <a:rPr lang="de-DE" dirty="0"/>
              <a:t>. </a:t>
            </a:r>
            <a:endParaRPr lang="de-DE" dirty="0" smtClean="0"/>
          </a:p>
          <a:p>
            <a:pPr marL="400050" lvl="1" indent="0">
              <a:buNone/>
            </a:pPr>
            <a:r>
              <a:rPr lang="de-DE" dirty="0" smtClean="0"/>
              <a:t>(</a:t>
            </a:r>
            <a:r>
              <a:rPr lang="de-DE" i="1" dirty="0" smtClean="0"/>
              <a:t>Katrin </a:t>
            </a:r>
            <a:r>
              <a:rPr lang="de-DE" i="1" dirty="0"/>
              <a:t>Wille</a:t>
            </a:r>
            <a:r>
              <a:rPr lang="de-DE" i="1" dirty="0" smtClean="0"/>
              <a:t>, </a:t>
            </a:r>
            <a:r>
              <a:rPr lang="de-DE" dirty="0"/>
              <a:t>Gendering George Spencer Brown? Die Form der Unterscheidung und die Analyse von Unterscheidungsstrategien in der Genderforschung, in: Christine </a:t>
            </a:r>
            <a:r>
              <a:rPr lang="de-DE" dirty="0" err="1"/>
              <a:t>Weinbach</a:t>
            </a:r>
            <a:r>
              <a:rPr lang="de-DE" dirty="0"/>
              <a:t> (Hg.), Geschlechtliche Ungleichheit in systemtheoretischer Perspektive, 2007, 15-50.</a:t>
            </a:r>
          </a:p>
          <a:p>
            <a:pPr marL="400050" lvl="1" indent="0">
              <a:buNone/>
            </a:pPr>
            <a:r>
              <a:rPr lang="de-DE" dirty="0" smtClean="0"/>
              <a:t>dies., </a:t>
            </a:r>
            <a:r>
              <a:rPr lang="de-DE" dirty="0"/>
              <a:t>Form und </a:t>
            </a:r>
            <a:r>
              <a:rPr lang="de-DE" dirty="0" smtClean="0"/>
              <a:t>Geschlechterunterscheidung</a:t>
            </a:r>
            <a:r>
              <a:rPr lang="de-DE" dirty="0"/>
              <a:t>, in: Tatjana Schönwälder-Kuntze u. a. (Hg.), George Spencer Brown, 2. Aufl. 2009, 273-285</a:t>
            </a:r>
            <a:r>
              <a:rPr lang="de-DE" dirty="0" smtClean="0"/>
              <a:t>.) </a:t>
            </a:r>
            <a:endParaRPr lang="de-DE" dirty="0"/>
          </a:p>
        </p:txBody>
      </p:sp>
    </p:spTree>
    <p:extLst>
      <p:ext uri="{BB962C8B-B14F-4D97-AF65-F5344CB8AC3E}">
        <p14:creationId xmlns:p14="http://schemas.microsoft.com/office/powerpoint/2010/main" val="227078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smtClean="0"/>
              <a:t>Bourdieus</a:t>
            </a:r>
            <a:r>
              <a:rPr lang="de-DE" dirty="0" smtClean="0"/>
              <a:t> homologe Oppositionen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Die Geschlechterdifferenz zeigt sich in einem »unauflöslichen </a:t>
            </a:r>
            <a:r>
              <a:rPr lang="de-DE" dirty="0"/>
              <a:t>und unerschöpflichen System homologer Oppositionen</a:t>
            </a:r>
            <a:r>
              <a:rPr lang="de-DE" dirty="0" smtClean="0"/>
              <a:t>, </a:t>
            </a:r>
            <a:r>
              <a:rPr lang="de-DE" dirty="0"/>
              <a:t>Oppositionen zwischen hoch und tief, oben und unten, vor und hinter, links und rechts, aufrecht und krumm (sowohl im physischen wie im moralischen Sinne), trocken und feucht, hart und weich, gewürzt und fade, hell und dunkel, innen und außen etc.« </a:t>
            </a:r>
            <a:endParaRPr lang="de-DE" dirty="0" smtClean="0"/>
          </a:p>
          <a:p>
            <a:pPr marL="0" indent="0">
              <a:buNone/>
            </a:pPr>
            <a:r>
              <a:rPr lang="de-DE" sz="3000" dirty="0"/>
              <a:t>(Männliche Herrschaft </a:t>
            </a:r>
            <a:r>
              <a:rPr lang="de-DE" sz="3000" dirty="0" err="1"/>
              <a:t>revisited</a:t>
            </a:r>
            <a:r>
              <a:rPr lang="de-DE" sz="3000" dirty="0"/>
              <a:t>, Feministische Studien 15, 1997, </a:t>
            </a:r>
            <a:r>
              <a:rPr lang="de-DE" sz="3000" dirty="0" smtClean="0"/>
              <a:t>S. 92).</a:t>
            </a:r>
            <a:endParaRPr lang="de-DE" sz="3000" dirty="0"/>
          </a:p>
        </p:txBody>
      </p:sp>
    </p:spTree>
    <p:extLst>
      <p:ext uri="{BB962C8B-B14F-4D97-AF65-F5344CB8AC3E}">
        <p14:creationId xmlns:p14="http://schemas.microsoft.com/office/powerpoint/2010/main" val="2553560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IX.	Vom Differenzieren zum Diskriminieren (4)</a:t>
            </a:r>
            <a:endParaRPr lang="de-DE" dirty="0"/>
          </a:p>
        </p:txBody>
      </p:sp>
      <p:sp>
        <p:nvSpPr>
          <p:cNvPr id="3" name="Inhaltsplatzhalter 2"/>
          <p:cNvSpPr>
            <a:spLocks noGrp="1"/>
          </p:cNvSpPr>
          <p:nvPr>
            <p:ph idx="1"/>
          </p:nvPr>
        </p:nvSpPr>
        <p:spPr/>
        <p:txBody>
          <a:bodyPr/>
          <a:lstStyle/>
          <a:p>
            <a:pPr marL="0" indent="0" algn="ctr">
              <a:buNone/>
            </a:pPr>
            <a:r>
              <a:rPr lang="de-DE" sz="4000" b="1" dirty="0" smtClean="0"/>
              <a:t>Opposition </a:t>
            </a:r>
            <a:r>
              <a:rPr lang="de-DE" sz="4000" b="1" dirty="0" err="1" smtClean="0"/>
              <a:t>hierarchique</a:t>
            </a:r>
            <a:endParaRPr lang="de-DE" sz="4000" b="1" dirty="0" smtClean="0"/>
          </a:p>
          <a:p>
            <a:pPr marL="0" indent="0">
              <a:buNone/>
            </a:pPr>
            <a:r>
              <a:rPr lang="en-US" sz="4000" dirty="0" smtClean="0"/>
              <a:t>»One observes that every time a notion gains importance, it acquires the capacity to encompass its contrary.« </a:t>
            </a:r>
          </a:p>
          <a:p>
            <a:pPr marL="0" indent="0">
              <a:buNone/>
            </a:pPr>
            <a:r>
              <a:rPr lang="en-US" dirty="0" smtClean="0"/>
              <a:t>(</a:t>
            </a:r>
            <a:r>
              <a:rPr lang="en-US" i="1" dirty="0" smtClean="0"/>
              <a:t>Louis Dumont</a:t>
            </a:r>
            <a:r>
              <a:rPr lang="en-US" dirty="0" smtClean="0"/>
              <a:t>, Homo </a:t>
            </a:r>
            <a:r>
              <a:rPr lang="en-US" dirty="0" err="1" smtClean="0"/>
              <a:t>Hierarchicus</a:t>
            </a:r>
            <a:r>
              <a:rPr lang="en-US" dirty="0" smtClean="0"/>
              <a:t>, 1970)</a:t>
            </a:r>
            <a:endParaRPr lang="de-DE" dirty="0"/>
          </a:p>
        </p:txBody>
      </p:sp>
    </p:spTree>
    <p:extLst>
      <p:ext uri="{BB962C8B-B14F-4D97-AF65-F5344CB8AC3E}">
        <p14:creationId xmlns:p14="http://schemas.microsoft.com/office/powerpoint/2010/main" val="3253016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X.	Dichotomien und Normalismus</a:t>
            </a:r>
            <a:endParaRPr lang="de-DE" dirty="0"/>
          </a:p>
        </p:txBody>
      </p:sp>
      <p:sp>
        <p:nvSpPr>
          <p:cNvPr id="3" name="Inhaltsplatzhalter 2"/>
          <p:cNvSpPr>
            <a:spLocks noGrp="1"/>
          </p:cNvSpPr>
          <p:nvPr>
            <p:ph idx="1"/>
          </p:nvPr>
        </p:nvSpPr>
        <p:spPr/>
        <p:txBody>
          <a:bodyPr/>
          <a:lstStyle/>
          <a:p>
            <a:pPr marL="0" indent="0" algn="ctr">
              <a:buNone/>
            </a:pPr>
            <a:r>
              <a:rPr lang="de-DE" b="1" dirty="0" smtClean="0"/>
              <a:t>Dilemma der Differenz</a:t>
            </a:r>
            <a:endParaRPr lang="de-DE" dirty="0" smtClean="0"/>
          </a:p>
          <a:p>
            <a:pPr marL="0" indent="0">
              <a:buNone/>
            </a:pPr>
            <a:r>
              <a:rPr lang="en-US" dirty="0" smtClean="0"/>
              <a:t>»When does treating people differently emphasize their differences and stigmatize or hinder them on that basis? and then does treating people the same become insensitive to their difference and likely to stigmatize or hinder them on that basis? I call this question ›the dilemma of difference.‹ « (</a:t>
            </a:r>
            <a:r>
              <a:rPr lang="en-US" i="1" dirty="0" err="1" smtClean="0"/>
              <a:t>Minow</a:t>
            </a:r>
            <a:r>
              <a:rPr lang="en-US" dirty="0" smtClean="0"/>
              <a:t> 1990, S. 20)</a:t>
            </a:r>
            <a:endParaRPr lang="de-DE" dirty="0"/>
          </a:p>
        </p:txBody>
      </p:sp>
    </p:spTree>
    <p:extLst>
      <p:ext uri="{BB962C8B-B14F-4D97-AF65-F5344CB8AC3E}">
        <p14:creationId xmlns:p14="http://schemas.microsoft.com/office/powerpoint/2010/main" val="129677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X.	Dichotomien und Normalismus (2)</a:t>
            </a:r>
            <a:endParaRPr lang="de-DE" dirty="0"/>
          </a:p>
        </p:txBody>
      </p:sp>
      <p:sp>
        <p:nvSpPr>
          <p:cNvPr id="3" name="Inhaltsplatzhalter 2"/>
          <p:cNvSpPr>
            <a:spLocks noGrp="1"/>
          </p:cNvSpPr>
          <p:nvPr>
            <p:ph idx="1"/>
          </p:nvPr>
        </p:nvSpPr>
        <p:spPr/>
        <p:txBody>
          <a:bodyPr>
            <a:normAutofit fontScale="92500" lnSpcReduction="10000"/>
          </a:bodyPr>
          <a:lstStyle/>
          <a:p>
            <a:pPr marL="0" indent="0" algn="ctr">
              <a:buNone/>
            </a:pPr>
            <a:r>
              <a:rPr lang="de-DE" sz="3500" b="1" dirty="0" smtClean="0"/>
              <a:t>Gruppismus</a:t>
            </a:r>
          </a:p>
          <a:p>
            <a:pPr marL="0" indent="0">
              <a:buNone/>
            </a:pPr>
            <a:r>
              <a:rPr lang="de-DE" dirty="0" smtClean="0"/>
              <a:t>»Gruppenrechte </a:t>
            </a:r>
            <a:r>
              <a:rPr lang="de-DE" dirty="0" err="1" smtClean="0"/>
              <a:t>essentialisieren</a:t>
            </a:r>
            <a:r>
              <a:rPr lang="de-DE" dirty="0" smtClean="0"/>
              <a:t> Differenz und Ungleichheiten. Wer Menschen in Gruppen einteilt, reduziert sie auf ein Merkmal oder eine Eigen-</a:t>
            </a:r>
            <a:r>
              <a:rPr lang="de-DE" dirty="0" err="1" smtClean="0"/>
              <a:t>schaft</a:t>
            </a:r>
            <a:r>
              <a:rPr lang="de-DE" dirty="0" smtClean="0"/>
              <a:t>, die eine Gruppe definieren, homogenisiert also Menschen, die einiges, aber nie alles gemein-sam haben. Wer sich an Gruppen orientiert, tendiert dazu, kollektive Identitätskonzepte als Identitätspolitiken zu verfestigen«.</a:t>
            </a:r>
          </a:p>
          <a:p>
            <a:pPr marL="0" indent="0">
              <a:buNone/>
            </a:pPr>
            <a:r>
              <a:rPr lang="de-DE" dirty="0" smtClean="0"/>
              <a:t>(</a:t>
            </a:r>
            <a:r>
              <a:rPr lang="de-DE" i="1" dirty="0" smtClean="0"/>
              <a:t>Susanne Baer, </a:t>
            </a:r>
            <a:r>
              <a:rPr lang="de-DE" dirty="0" smtClean="0"/>
              <a:t>2010)</a:t>
            </a:r>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3625287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Behinderung ↔ Gesundheit </a:t>
            </a:r>
            <a:br>
              <a:rPr lang="de-DE" dirty="0" smtClean="0"/>
            </a:br>
            <a:r>
              <a:rPr lang="de-DE" dirty="0" smtClean="0"/>
              <a:t>Mann ↔ Frau</a:t>
            </a:r>
            <a:endParaRPr lang="de-DE" dirty="0"/>
          </a:p>
        </p:txBody>
      </p:sp>
      <p:sp>
        <p:nvSpPr>
          <p:cNvPr id="5" name="Inhaltsplatzhalter 4"/>
          <p:cNvSpPr>
            <a:spLocks noGrp="1"/>
          </p:cNvSpPr>
          <p:nvPr>
            <p:ph idx="1"/>
          </p:nvPr>
        </p:nvSpPr>
        <p:spPr/>
        <p:txBody>
          <a:bodyPr>
            <a:normAutofit/>
          </a:bodyPr>
          <a:lstStyle/>
          <a:p>
            <a:pPr marL="0" indent="0">
              <a:buNone/>
            </a:pPr>
            <a:r>
              <a:rPr lang="de-DE" b="1" dirty="0" smtClean="0"/>
              <a:t>Gemeinsamkeiten:</a:t>
            </a:r>
          </a:p>
          <a:p>
            <a:pPr marL="0" indent="0">
              <a:buNone/>
            </a:pPr>
            <a:r>
              <a:rPr lang="de-DE" dirty="0" smtClean="0"/>
              <a:t>– Die Unterscheidung drängt sich auf, weil die Unterschiede leicht beobachtet werden können.</a:t>
            </a:r>
          </a:p>
          <a:p>
            <a:pPr marL="0" indent="0">
              <a:buNone/>
            </a:pPr>
            <a:r>
              <a:rPr lang="de-DE" dirty="0" smtClean="0"/>
              <a:t>– Die Unterscheidung führt, wenn auch auf verschiedenen Wegen, auf ein Minderheiten-problem und damit in den Normalitätsdiskurs.</a:t>
            </a:r>
          </a:p>
          <a:p>
            <a:pPr marL="0" indent="0">
              <a:buNone/>
            </a:pPr>
            <a:r>
              <a:rPr lang="de-DE" dirty="0" smtClean="0"/>
              <a:t>– Die Lösung scheint darin zu bestehen, die Differenz weg zu definieren.</a:t>
            </a:r>
          </a:p>
          <a:p>
            <a:endParaRPr lang="de-DE" dirty="0"/>
          </a:p>
        </p:txBody>
      </p:sp>
    </p:spTree>
    <p:extLst>
      <p:ext uri="{BB962C8B-B14F-4D97-AF65-F5344CB8AC3E}">
        <p14:creationId xmlns:p14="http://schemas.microsoft.com/office/powerpoint/2010/main" val="473793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0" y="274638"/>
            <a:ext cx="8229600" cy="1143000"/>
          </a:xfrm>
        </p:spPr>
        <p:txBody>
          <a:bodyPr>
            <a:normAutofit/>
          </a:bodyPr>
          <a:lstStyle/>
          <a:p>
            <a:r>
              <a:rPr lang="de-DE" sz="3200" dirty="0" smtClean="0"/>
              <a:t>Aus: David Brehme, </a:t>
            </a:r>
            <a:r>
              <a:rPr lang="de-DE" sz="3200" dirty="0"/>
              <a:t>Normalitätskonzepte </a:t>
            </a:r>
            <a:r>
              <a:rPr lang="de-DE" sz="3200" dirty="0" smtClean="0"/>
              <a:t/>
            </a:r>
            <a:br>
              <a:rPr lang="de-DE" sz="3200" dirty="0" smtClean="0"/>
            </a:br>
            <a:r>
              <a:rPr lang="de-DE" sz="3200" dirty="0" smtClean="0"/>
              <a:t>im Behinderungsdiskurs, 2017</a:t>
            </a:r>
            <a:endParaRPr lang="de-DE"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55229"/>
            <a:ext cx="7488237"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837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Behindertenbewegung, </a:t>
            </a:r>
            <a:r>
              <a:rPr lang="de-DE" dirty="0" err="1" smtClean="0"/>
              <a:t>Disability</a:t>
            </a:r>
            <a:r>
              <a:rPr lang="de-DE" dirty="0" smtClean="0"/>
              <a:t> Studies, Inklusion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sz="3000" dirty="0"/>
              <a:t>Union of the </a:t>
            </a:r>
            <a:r>
              <a:rPr lang="de-DE" sz="3000" dirty="0" err="1"/>
              <a:t>Physically</a:t>
            </a:r>
            <a:r>
              <a:rPr lang="de-DE" sz="3000" dirty="0"/>
              <a:t> </a:t>
            </a:r>
            <a:r>
              <a:rPr lang="de-DE" sz="3000" dirty="0" err="1"/>
              <a:t>Impaired</a:t>
            </a:r>
            <a:r>
              <a:rPr lang="de-DE" sz="3000" dirty="0"/>
              <a:t> </a:t>
            </a:r>
            <a:r>
              <a:rPr lang="de-DE" sz="3000" dirty="0" err="1"/>
              <a:t>Against</a:t>
            </a:r>
            <a:r>
              <a:rPr lang="de-DE" sz="3000" dirty="0"/>
              <a:t> </a:t>
            </a:r>
            <a:r>
              <a:rPr lang="de-DE" sz="3000" dirty="0" smtClean="0"/>
              <a:t>Segregation – Gründungsaufruf 1974:</a:t>
            </a:r>
          </a:p>
          <a:p>
            <a:pPr marL="720000" lvl="1" indent="0">
              <a:buNone/>
            </a:pPr>
            <a:r>
              <a:rPr lang="en-US" sz="3200" dirty="0"/>
              <a:t>»The Union aims to have all segregated facilities for physically impaired people replaced by arrangements for us to participate fully in society</a:t>
            </a:r>
            <a:r>
              <a:rPr lang="en-US" sz="3200" dirty="0" smtClean="0"/>
              <a:t>…«</a:t>
            </a:r>
            <a:endParaRPr lang="de-DE" sz="3200" dirty="0"/>
          </a:p>
          <a:p>
            <a:pPr marL="0" indent="0">
              <a:buNone/>
            </a:pPr>
            <a:endParaRPr lang="de-DE" dirty="0" smtClean="0"/>
          </a:p>
          <a:p>
            <a:pPr marL="0" indent="0">
              <a:buNone/>
            </a:pPr>
            <a:r>
              <a:rPr lang="de-DE" dirty="0" smtClean="0"/>
              <a:t>Behinderungen als gesellschaftliche Zuschreibungen?</a:t>
            </a:r>
            <a:endParaRPr lang="de-DE" dirty="0"/>
          </a:p>
        </p:txBody>
      </p:sp>
    </p:spTree>
    <p:extLst>
      <p:ext uri="{BB962C8B-B14F-4D97-AF65-F5344CB8AC3E}">
        <p14:creationId xmlns:p14="http://schemas.microsoft.com/office/powerpoint/2010/main" val="1664556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Normalitätsdiskurs</a:t>
            </a:r>
            <a:endParaRPr lang="de-DE" dirty="0"/>
          </a:p>
        </p:txBody>
      </p:sp>
      <p:sp>
        <p:nvSpPr>
          <p:cNvPr id="3" name="Inhaltsplatzhalter 2"/>
          <p:cNvSpPr>
            <a:spLocks noGrp="1"/>
          </p:cNvSpPr>
          <p:nvPr>
            <p:ph idx="1"/>
          </p:nvPr>
        </p:nvSpPr>
        <p:spPr/>
        <p:txBody>
          <a:bodyPr>
            <a:normAutofit fontScale="85000" lnSpcReduction="10000"/>
          </a:bodyPr>
          <a:lstStyle/>
          <a:p>
            <a:r>
              <a:rPr lang="fr-FR" i="1" dirty="0" smtClean="0"/>
              <a:t>Foucault → </a:t>
            </a:r>
            <a:r>
              <a:rPr lang="de-DE" i="1" dirty="0"/>
              <a:t>Jürgen Link, Versuch über den Normalismus. Wie Normalität produziert wird, 3. Aufl. 2006.</a:t>
            </a:r>
          </a:p>
          <a:p>
            <a:r>
              <a:rPr lang="fr-FR" i="1" dirty="0" smtClean="0"/>
              <a:t>Georges Canguilhem</a:t>
            </a:r>
            <a:r>
              <a:rPr lang="fr-FR" dirty="0" smtClean="0"/>
              <a:t>, </a:t>
            </a:r>
            <a:r>
              <a:rPr lang="fr-FR" dirty="0" err="1" smtClean="0"/>
              <a:t>Das</a:t>
            </a:r>
            <a:r>
              <a:rPr lang="fr-FR" dirty="0" smtClean="0"/>
              <a:t> Normale </a:t>
            </a:r>
            <a:r>
              <a:rPr lang="fr-FR" dirty="0" err="1" smtClean="0"/>
              <a:t>und</a:t>
            </a:r>
            <a:r>
              <a:rPr lang="fr-FR" dirty="0" smtClean="0"/>
              <a:t> </a:t>
            </a:r>
            <a:r>
              <a:rPr lang="fr-FR" dirty="0" err="1" smtClean="0"/>
              <a:t>das</a:t>
            </a:r>
            <a:r>
              <a:rPr lang="fr-FR" dirty="0" smtClean="0"/>
              <a:t> </a:t>
            </a:r>
            <a:r>
              <a:rPr lang="fr-FR" dirty="0" err="1" smtClean="0"/>
              <a:t>Pathologische</a:t>
            </a:r>
            <a:r>
              <a:rPr lang="fr-FR" dirty="0" smtClean="0"/>
              <a:t> (1966), 1974:</a:t>
            </a:r>
          </a:p>
          <a:p>
            <a:pPr lvl="1"/>
            <a:r>
              <a:rPr lang="de-DE" dirty="0"/>
              <a:t>Keine klare Grenze zwischen Physiologie und  Pathologie</a:t>
            </a:r>
          </a:p>
          <a:p>
            <a:pPr lvl="1"/>
            <a:r>
              <a:rPr lang="de-DE" dirty="0"/>
              <a:t>Was Krankheit ist, erfährt man nur in der Klinik.</a:t>
            </a:r>
          </a:p>
          <a:p>
            <a:pPr lvl="1"/>
            <a:r>
              <a:rPr lang="de-DE" dirty="0"/>
              <a:t>Aber: Es gibt Anomalien (angeborener Klumpfuß usw.)</a:t>
            </a:r>
          </a:p>
          <a:p>
            <a:pPr lvl="1"/>
            <a:r>
              <a:rPr lang="de-DE" dirty="0"/>
              <a:t>Es gibt es »an sich und a priori keine ontologische Differenz zwischen gelungenen und verfehlten Gebilden des Lebens«.</a:t>
            </a:r>
          </a:p>
          <a:p>
            <a:endParaRPr lang="fr-FR" dirty="0" smtClean="0"/>
          </a:p>
          <a:p>
            <a:endParaRPr lang="fr-FR" dirty="0" smtClean="0"/>
          </a:p>
        </p:txBody>
      </p:sp>
    </p:spTree>
    <p:extLst>
      <p:ext uri="{BB962C8B-B14F-4D97-AF65-F5344CB8AC3E}">
        <p14:creationId xmlns:p14="http://schemas.microsoft.com/office/powerpoint/2010/main" val="3931215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Eigendynamik der Geschlechterdifferenz</a:t>
            </a:r>
            <a:endParaRPr lang="de-DE" dirty="0"/>
          </a:p>
        </p:txBody>
      </p:sp>
      <p:sp>
        <p:nvSpPr>
          <p:cNvPr id="3" name="Inhaltsplatzhalter 2"/>
          <p:cNvSpPr>
            <a:spLocks noGrp="1"/>
          </p:cNvSpPr>
          <p:nvPr>
            <p:ph idx="1"/>
          </p:nvPr>
        </p:nvSpPr>
        <p:spPr/>
        <p:txBody>
          <a:bodyPr>
            <a:normAutofit/>
          </a:bodyPr>
          <a:lstStyle/>
          <a:p>
            <a:endParaRPr lang="de-DE" dirty="0" smtClean="0"/>
          </a:p>
          <a:p>
            <a:r>
              <a:rPr lang="de-DE" dirty="0" smtClean="0"/>
              <a:t>Medizinische </a:t>
            </a:r>
            <a:r>
              <a:rPr lang="de-DE" dirty="0" smtClean="0"/>
              <a:t>und moralische Pathologisierung</a:t>
            </a:r>
          </a:p>
          <a:p>
            <a:r>
              <a:rPr lang="de-DE" dirty="0" smtClean="0"/>
              <a:t>Die Queers als Minderheit</a:t>
            </a:r>
          </a:p>
          <a:p>
            <a:r>
              <a:rPr lang="de-DE" dirty="0" smtClean="0"/>
              <a:t>Strukturelle Diskriminierungsgefahr für </a:t>
            </a:r>
            <a:r>
              <a:rPr lang="de-DE" dirty="0" smtClean="0"/>
              <a:t>Minderheiten</a:t>
            </a:r>
            <a:endParaRPr lang="de-DE" dirty="0" smtClean="0"/>
          </a:p>
        </p:txBody>
      </p:sp>
    </p:spTree>
    <p:extLst>
      <p:ext uri="{BB962C8B-B14F-4D97-AF65-F5344CB8AC3E}">
        <p14:creationId xmlns:p14="http://schemas.microsoft.com/office/powerpoint/2010/main" val="4272176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Normalität, Normativität und Normalismus</a:t>
            </a:r>
            <a:endParaRPr lang="de-DE" dirty="0"/>
          </a:p>
        </p:txBody>
      </p:sp>
      <p:sp>
        <p:nvSpPr>
          <p:cNvPr id="3" name="Inhaltsplatzhalter 2"/>
          <p:cNvSpPr>
            <a:spLocks noGrp="1"/>
          </p:cNvSpPr>
          <p:nvPr>
            <p:ph idx="1"/>
          </p:nvPr>
        </p:nvSpPr>
        <p:spPr/>
        <p:txBody>
          <a:bodyPr/>
          <a:lstStyle/>
          <a:p>
            <a:r>
              <a:rPr lang="de-DE" dirty="0" smtClean="0"/>
              <a:t>Normalität ist ein deskriptiv statistisches Phänomen ohne feste Grenzen.</a:t>
            </a:r>
          </a:p>
          <a:p>
            <a:r>
              <a:rPr lang="de-DE" dirty="0" smtClean="0"/>
              <a:t>Normalität hat normative Kraft. (Die </a:t>
            </a:r>
            <a:r>
              <a:rPr lang="de-DE" dirty="0" err="1" smtClean="0"/>
              <a:t>norma-tive</a:t>
            </a:r>
            <a:r>
              <a:rPr lang="de-DE" dirty="0" smtClean="0"/>
              <a:t> Kraft des Faktischen, </a:t>
            </a:r>
            <a:r>
              <a:rPr lang="de-DE" i="1" dirty="0" smtClean="0"/>
              <a:t>Georg Jellinek</a:t>
            </a:r>
            <a:r>
              <a:rPr lang="de-DE" dirty="0" smtClean="0"/>
              <a:t>)</a:t>
            </a:r>
          </a:p>
          <a:p>
            <a:r>
              <a:rPr lang="de-DE" dirty="0" smtClean="0"/>
              <a:t>Als Metanorm wirkt gesellschaftlicher Normalismus (dagegen: Diversitätsimperativ).</a:t>
            </a:r>
          </a:p>
          <a:p>
            <a:r>
              <a:rPr lang="de-DE" dirty="0" smtClean="0"/>
              <a:t>Die normative Kraft der Normalität ist prinzipiell diskriminierend. </a:t>
            </a:r>
            <a:endParaRPr lang="de-DE" dirty="0"/>
          </a:p>
        </p:txBody>
      </p:sp>
    </p:spTree>
    <p:extLst>
      <p:ext uri="{BB962C8B-B14F-4D97-AF65-F5344CB8AC3E}">
        <p14:creationId xmlns:p14="http://schemas.microsoft.com/office/powerpoint/2010/main" val="970037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Gegenstrategie der Queer-Theorie</a:t>
            </a:r>
          </a:p>
        </p:txBody>
      </p:sp>
      <p:sp>
        <p:nvSpPr>
          <p:cNvPr id="3" name="Inhaltsplatzhalter 2"/>
          <p:cNvSpPr>
            <a:spLocks noGrp="1"/>
          </p:cNvSpPr>
          <p:nvPr>
            <p:ph idx="1"/>
          </p:nvPr>
        </p:nvSpPr>
        <p:spPr/>
        <p:txBody>
          <a:bodyPr/>
          <a:lstStyle/>
          <a:p>
            <a:r>
              <a:rPr lang="de-DE" dirty="0" smtClean="0"/>
              <a:t>Heterosexualität = soziales Konstrukt; daraus folgt:</a:t>
            </a:r>
          </a:p>
          <a:p>
            <a:pPr lvl="1"/>
            <a:r>
              <a:rPr lang="de-DE" dirty="0" smtClean="0">
                <a:solidFill>
                  <a:prstClr val="black"/>
                </a:solidFill>
              </a:rPr>
              <a:t>Fluides </a:t>
            </a:r>
            <a:r>
              <a:rPr lang="de-DE" dirty="0">
                <a:solidFill>
                  <a:prstClr val="black"/>
                </a:solidFill>
              </a:rPr>
              <a:t>Geschlecht</a:t>
            </a:r>
          </a:p>
          <a:p>
            <a:pPr lvl="1"/>
            <a:r>
              <a:rPr lang="de-DE" dirty="0">
                <a:solidFill>
                  <a:prstClr val="black"/>
                </a:solidFill>
              </a:rPr>
              <a:t>Auflösung der Geschlechterdifferenz</a:t>
            </a:r>
          </a:p>
          <a:p>
            <a:pPr lvl="1"/>
            <a:r>
              <a:rPr lang="de-DE" dirty="0" smtClean="0">
                <a:solidFill>
                  <a:prstClr val="black"/>
                </a:solidFill>
              </a:rPr>
              <a:t>Degendering</a:t>
            </a:r>
            <a:endParaRPr lang="de-DE" dirty="0">
              <a:solidFill>
                <a:prstClr val="black"/>
              </a:solidFill>
            </a:endParaRPr>
          </a:p>
          <a:p>
            <a:r>
              <a:rPr lang="de-DE" dirty="0" smtClean="0"/>
              <a:t>Das epistemische Problem wird durch den </a:t>
            </a:r>
            <a:r>
              <a:rPr lang="de-DE" i="1" dirty="0" err="1" smtClean="0"/>
              <a:t>practice</a:t>
            </a:r>
            <a:r>
              <a:rPr lang="de-DE" i="1" dirty="0" smtClean="0"/>
              <a:t> turn </a:t>
            </a:r>
            <a:r>
              <a:rPr lang="de-DE" dirty="0" smtClean="0"/>
              <a:t>nicht üb erzeugend gelöst. </a:t>
            </a:r>
          </a:p>
          <a:p>
            <a:endParaRPr lang="de-DE" dirty="0"/>
          </a:p>
          <a:p>
            <a:endParaRPr lang="de-DE" dirty="0"/>
          </a:p>
        </p:txBody>
      </p:sp>
    </p:spTree>
    <p:extLst>
      <p:ext uri="{BB962C8B-B14F-4D97-AF65-F5344CB8AC3E}">
        <p14:creationId xmlns:p14="http://schemas.microsoft.com/office/powerpoint/2010/main" val="4258544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	Die Einheit der Unterscheidung</a:t>
            </a:r>
            <a:endParaRPr lang="de-DE" dirty="0"/>
          </a:p>
        </p:txBody>
      </p:sp>
      <p:sp>
        <p:nvSpPr>
          <p:cNvPr id="3" name="Inhaltsplatzhalter 2"/>
          <p:cNvSpPr>
            <a:spLocks noGrp="1"/>
          </p:cNvSpPr>
          <p:nvPr>
            <p:ph idx="1"/>
          </p:nvPr>
        </p:nvSpPr>
        <p:spPr/>
        <p:txBody>
          <a:bodyPr>
            <a:normAutofit lnSpcReduction="10000"/>
          </a:bodyPr>
          <a:lstStyle/>
          <a:p>
            <a:r>
              <a:rPr lang="de-DE" dirty="0" smtClean="0"/>
              <a:t>Die ontologische Basis der Einheit</a:t>
            </a:r>
          </a:p>
          <a:p>
            <a:pPr lvl="1"/>
            <a:r>
              <a:rPr lang="de-DE" dirty="0" smtClean="0"/>
              <a:t>Bourdieus homologe Oppositionen</a:t>
            </a:r>
          </a:p>
          <a:p>
            <a:pPr lvl="1"/>
            <a:r>
              <a:rPr lang="de-DE" dirty="0" smtClean="0"/>
              <a:t>Das Geschlecht als konzeptuelle Domäne</a:t>
            </a:r>
          </a:p>
          <a:p>
            <a:pPr lvl="1"/>
            <a:r>
              <a:rPr lang="de-DE" dirty="0" smtClean="0"/>
              <a:t>Komplementarität, Polarität, Grundgesamtheit</a:t>
            </a:r>
          </a:p>
          <a:p>
            <a:r>
              <a:rPr lang="de-DE" dirty="0" smtClean="0"/>
              <a:t>Zwischen Linguistik und Sozialwissenschaft:</a:t>
            </a:r>
          </a:p>
          <a:p>
            <a:pPr lvl="1"/>
            <a:r>
              <a:rPr lang="de-DE" dirty="0" err="1"/>
              <a:t>Kristel</a:t>
            </a:r>
            <a:r>
              <a:rPr lang="de-DE" dirty="0"/>
              <a:t> </a:t>
            </a:r>
            <a:r>
              <a:rPr lang="de-DE" dirty="0" err="1"/>
              <a:t>Proost</a:t>
            </a:r>
            <a:r>
              <a:rPr lang="de-DE" dirty="0"/>
              <a:t>, Gegensatzrelationen von Sprechaktverben, in: </a:t>
            </a:r>
            <a:r>
              <a:rPr lang="de-DE" dirty="0" smtClean="0"/>
              <a:t>….</a:t>
            </a:r>
          </a:p>
          <a:p>
            <a:pPr lvl="1"/>
            <a:r>
              <a:rPr lang="de-DE" dirty="0" smtClean="0"/>
              <a:t>Niels Werber, Der eingeschlossene ausgeschlossene Dritte der Systemtheorie, …</a:t>
            </a:r>
          </a:p>
          <a:p>
            <a:pPr lvl="1"/>
            <a:endParaRPr lang="de-DE" dirty="0"/>
          </a:p>
          <a:p>
            <a:endParaRPr lang="de-DE" dirty="0"/>
          </a:p>
        </p:txBody>
      </p:sp>
    </p:spTree>
    <p:extLst>
      <p:ext uri="{BB962C8B-B14F-4D97-AF65-F5344CB8AC3E}">
        <p14:creationId xmlns:p14="http://schemas.microsoft.com/office/powerpoint/2010/main" val="393846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XI.	Ein pathetischer Schluss</a:t>
            </a:r>
            <a:endParaRPr lang="de-DE" dirty="0"/>
          </a:p>
        </p:txBody>
      </p:sp>
      <p:sp>
        <p:nvSpPr>
          <p:cNvPr id="3" name="Inhaltsplatzhalter 2"/>
          <p:cNvSpPr>
            <a:spLocks noGrp="1"/>
          </p:cNvSpPr>
          <p:nvPr>
            <p:ph idx="1"/>
          </p:nvPr>
        </p:nvSpPr>
        <p:spPr/>
        <p:txBody>
          <a:bodyPr>
            <a:normAutofit/>
          </a:bodyPr>
          <a:lstStyle/>
          <a:p>
            <a:pPr marL="0" indent="0">
              <a:buNone/>
            </a:pPr>
            <a:endParaRPr lang="de-DE" sz="4000" dirty="0" smtClean="0"/>
          </a:p>
          <a:p>
            <a:pPr marL="0" indent="0">
              <a:buNone/>
            </a:pPr>
            <a:r>
              <a:rPr lang="de-DE" sz="4000" dirty="0" smtClean="0"/>
              <a:t>Nichts hindert uns, die Dichotomien, wenn sie denn brüchig sind, im wahren Sinne des Wortes zu rekonstruieren und sie dadurch vielleicht sogar zu stabilisieren.</a:t>
            </a:r>
            <a:endParaRPr lang="de-DE" sz="4000" dirty="0"/>
          </a:p>
        </p:txBody>
      </p:sp>
    </p:spTree>
    <p:extLst>
      <p:ext uri="{BB962C8B-B14F-4D97-AF65-F5344CB8AC3E}">
        <p14:creationId xmlns:p14="http://schemas.microsoft.com/office/powerpoint/2010/main" val="1021132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u S-176 Fini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r="9227"/>
          <a:stretch>
            <a:fillRect/>
          </a:stretch>
        </p:blipFill>
        <p:spPr>
          <a:xfrm>
            <a:off x="1944000" y="1412875"/>
            <a:ext cx="5286375" cy="436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312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96913"/>
            <a:ext cx="8831263"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61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die Einheit nicht ist</a:t>
            </a:r>
            <a:endParaRPr lang="de-DE" dirty="0"/>
          </a:p>
        </p:txBody>
      </p:sp>
      <p:sp>
        <p:nvSpPr>
          <p:cNvPr id="3" name="Inhaltsplatzhalter 2"/>
          <p:cNvSpPr>
            <a:spLocks noGrp="1"/>
          </p:cNvSpPr>
          <p:nvPr>
            <p:ph idx="1"/>
          </p:nvPr>
        </p:nvSpPr>
        <p:spPr/>
        <p:txBody>
          <a:bodyPr/>
          <a:lstStyle/>
          <a:p>
            <a:pPr marL="0" indent="0">
              <a:buNone/>
            </a:pPr>
            <a:r>
              <a:rPr lang="de-DE" dirty="0" smtClean="0"/>
              <a:t>  … jedenfalls nicht das ausgeschlossene Dritte einer dualistischen Konzeption, von der es </a:t>
            </a:r>
          </a:p>
          <a:p>
            <a:pPr marL="0" indent="0">
              <a:buNone/>
            </a:pPr>
            <a:r>
              <a:rPr lang="de-DE" dirty="0" smtClean="0"/>
              <a:t>	(bei </a:t>
            </a:r>
            <a:r>
              <a:rPr lang="de-DE" i="1" dirty="0" smtClean="0"/>
              <a:t>Niels Werber</a:t>
            </a:r>
            <a:r>
              <a:rPr lang="de-DE" dirty="0" smtClean="0"/>
              <a:t>) heißt, sie sei als </a:t>
            </a:r>
          </a:p>
          <a:p>
            <a:pPr marL="0" indent="0" algn="ctr">
              <a:buNone/>
            </a:pPr>
            <a:r>
              <a:rPr lang="de-DE" dirty="0" smtClean="0"/>
              <a:t>»als altmodisch, terroristisch, totalitär und unterkomplex zu den Akten gelegt, um nicht zu sagen: aus der Moderne ausgeschlossen«.</a:t>
            </a:r>
            <a:endParaRPr lang="de-DE" dirty="0"/>
          </a:p>
        </p:txBody>
      </p:sp>
    </p:spTree>
    <p:extLst>
      <p:ext uri="{BB962C8B-B14F-4D97-AF65-F5344CB8AC3E}">
        <p14:creationId xmlns:p14="http://schemas.microsoft.com/office/powerpoint/2010/main" val="2390282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III.	Antonyme in der Praxis</a:t>
            </a:r>
            <a:endParaRPr lang="de-DE" dirty="0"/>
          </a:p>
        </p:txBody>
      </p:sp>
      <p:sp>
        <p:nvSpPr>
          <p:cNvPr id="3" name="Inhaltsplatzhalter 2"/>
          <p:cNvSpPr>
            <a:spLocks noGrp="1"/>
          </p:cNvSpPr>
          <p:nvPr>
            <p:ph idx="1"/>
          </p:nvPr>
        </p:nvSpPr>
        <p:spPr/>
        <p:txBody>
          <a:bodyPr>
            <a:normAutofit lnSpcReduction="10000"/>
          </a:bodyPr>
          <a:lstStyle/>
          <a:p>
            <a:r>
              <a:rPr lang="de-DE" dirty="0" smtClean="0"/>
              <a:t>Gegenbegriffe gehören zum Grundbestand des juristischen Handwerkszeugs. </a:t>
            </a:r>
          </a:p>
          <a:p>
            <a:r>
              <a:rPr lang="de-DE" dirty="0" smtClean="0"/>
              <a:t>Begriffspaare wie absolut und relativ, formell und materiell, Innenverhältnis und Außenverhältnis usw. dienen zur Kennzeichnung von Theorien geringer Reichweite, etwa zur Einordnung von Auslegungsvarianten und dogmatischen Konstruktionen. </a:t>
            </a:r>
            <a:endParaRPr lang="de-DE" dirty="0"/>
          </a:p>
        </p:txBody>
      </p:sp>
    </p:spTree>
    <p:extLst>
      <p:ext uri="{BB962C8B-B14F-4D97-AF65-F5344CB8AC3E}">
        <p14:creationId xmlns:p14="http://schemas.microsoft.com/office/powerpoint/2010/main" val="269890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Versatzstücke oder Topoi?</a:t>
            </a:r>
            <a:endParaRPr lang="de-DE" dirty="0"/>
          </a:p>
        </p:txBody>
      </p:sp>
      <p:sp>
        <p:nvSpPr>
          <p:cNvPr id="3" name="Inhaltsplatzhalter 2"/>
          <p:cNvSpPr>
            <a:spLocks noGrp="1"/>
          </p:cNvSpPr>
          <p:nvPr>
            <p:ph idx="1"/>
          </p:nvPr>
        </p:nvSpPr>
        <p:spPr/>
        <p:txBody>
          <a:bodyPr>
            <a:normAutofit/>
          </a:bodyPr>
          <a:lstStyle/>
          <a:p>
            <a:pPr marL="0" indent="0">
              <a:spcBef>
                <a:spcPts val="3000"/>
              </a:spcBef>
              <a:buNone/>
            </a:pPr>
            <a:r>
              <a:rPr lang="de-DE" sz="4000" dirty="0" smtClean="0"/>
              <a:t>»Die topische Methode, wie wir sie verstehen, ist die Methode, unablässig, nach allen Seiten hin und vor allem nicht ganz ungeschickt zu fragen.« (</a:t>
            </a:r>
            <a:r>
              <a:rPr lang="de-DE" sz="4000" i="1" dirty="0" smtClean="0"/>
              <a:t>Jürgen </a:t>
            </a:r>
            <a:r>
              <a:rPr lang="de-DE" sz="4000" i="1" dirty="0" err="1" smtClean="0"/>
              <a:t>Rödig</a:t>
            </a:r>
            <a:r>
              <a:rPr lang="de-DE" sz="4000" dirty="0" smtClean="0"/>
              <a:t>, Die Denkform der Alternative, S. 51)</a:t>
            </a:r>
            <a:endParaRPr lang="de-DE" sz="4000" dirty="0"/>
          </a:p>
        </p:txBody>
      </p:sp>
    </p:spTree>
    <p:extLst>
      <p:ext uri="{BB962C8B-B14F-4D97-AF65-F5344CB8AC3E}">
        <p14:creationId xmlns:p14="http://schemas.microsoft.com/office/powerpoint/2010/main" val="376569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Praktischer Wert</a:t>
            </a:r>
            <a:endParaRPr lang="de-DE" dirty="0"/>
          </a:p>
        </p:txBody>
      </p:sp>
      <p:sp>
        <p:nvSpPr>
          <p:cNvPr id="3" name="Inhaltsplatzhalter 2"/>
          <p:cNvSpPr>
            <a:spLocks noGrp="1"/>
          </p:cNvSpPr>
          <p:nvPr>
            <p:ph idx="1"/>
          </p:nvPr>
        </p:nvSpPr>
        <p:spPr/>
        <p:txBody>
          <a:bodyPr/>
          <a:lstStyle/>
          <a:p>
            <a:pPr marL="400050" lvl="1" indent="0">
              <a:buNone/>
            </a:pPr>
            <a:r>
              <a:rPr lang="de-DE" sz="3200" b="1" dirty="0" smtClean="0"/>
              <a:t>Antonyme als mnemotechnische Stütze</a:t>
            </a:r>
          </a:p>
          <a:p>
            <a:pPr>
              <a:spcBef>
                <a:spcPts val="1800"/>
              </a:spcBef>
            </a:pPr>
            <a:r>
              <a:rPr lang="de-DE" dirty="0" smtClean="0"/>
              <a:t>Feste Sprachverbindungen = Kollokationen</a:t>
            </a:r>
          </a:p>
          <a:p>
            <a:r>
              <a:rPr lang="de-DE" dirty="0" smtClean="0"/>
              <a:t>= kanonische Antonyme</a:t>
            </a:r>
          </a:p>
          <a:p>
            <a:r>
              <a:rPr lang="de-DE" dirty="0" smtClean="0"/>
              <a:t>Merkfähige Benennung hat heuristischen Wert: Anwendungsfälle lassen sich rekonstruieren</a:t>
            </a:r>
          </a:p>
          <a:p>
            <a:r>
              <a:rPr lang="de-DE" dirty="0" smtClean="0"/>
              <a:t>Subjektive und objektive und vermittelnde Theorie zu § 1365 BGB.</a:t>
            </a:r>
            <a:endParaRPr lang="de-DE" dirty="0"/>
          </a:p>
        </p:txBody>
      </p:sp>
    </p:spTree>
    <p:extLst>
      <p:ext uri="{BB962C8B-B14F-4D97-AF65-F5344CB8AC3E}">
        <p14:creationId xmlns:p14="http://schemas.microsoft.com/office/powerpoint/2010/main" val="1013082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1691</Words>
  <Application>Microsoft Office PowerPoint</Application>
  <PresentationFormat>Bildschirmpräsentation (4:3)</PresentationFormat>
  <Paragraphs>213</Paragraphs>
  <Slides>41</Slides>
  <Notes>3</Notes>
  <HiddenSlides>0</HiddenSlides>
  <MMClips>0</MMClips>
  <ScaleCrop>false</ScaleCrop>
  <HeadingPairs>
    <vt:vector size="4" baseType="variant">
      <vt:variant>
        <vt:lpstr>Design</vt:lpstr>
      </vt:variant>
      <vt:variant>
        <vt:i4>2</vt:i4>
      </vt:variant>
      <vt:variant>
        <vt:lpstr>Folientitel</vt:lpstr>
      </vt:variant>
      <vt:variant>
        <vt:i4>41</vt:i4>
      </vt:variant>
    </vt:vector>
  </HeadingPairs>
  <TitlesOfParts>
    <vt:vector size="43" baseType="lpstr">
      <vt:lpstr>Benutzerdefiniertes Design</vt:lpstr>
      <vt:lpstr>1_Benutzerdefiniertes Design</vt:lpstr>
      <vt:lpstr>Gegenbegriffe, Dichotomien und Alternativen in der Jurisprudenz</vt:lpstr>
      <vt:lpstr>I. Die scholastische Tradition der Dichotomisierung</vt:lpstr>
      <vt:lpstr>Bourdieus homologe Oppositionen</vt:lpstr>
      <vt:lpstr>II. Die Einheit der Unterscheidung</vt:lpstr>
      <vt:lpstr>PowerPoint-Präsentation</vt:lpstr>
      <vt:lpstr>Was die Einheit nicht ist</vt:lpstr>
      <vt:lpstr>III. Antonyme in der Praxis</vt:lpstr>
      <vt:lpstr>Versatzstücke oder Topoi?</vt:lpstr>
      <vt:lpstr>Praktischer Wert</vt:lpstr>
      <vt:lpstr>Praktischer Wert</vt:lpstr>
      <vt:lpstr>Praktischer Wert</vt:lpstr>
      <vt:lpstr>IV. Logische Semantik der Antonyme</vt:lpstr>
      <vt:lpstr>Logische Semantik der Antonyme (2)</vt:lpstr>
      <vt:lpstr>Echte Dichotomien</vt:lpstr>
      <vt:lpstr>Reziproke und konverse Antonyme</vt:lpstr>
      <vt:lpstr>IV. Logische Semantik der Antonyme</vt:lpstr>
      <vt:lpstr>Dichotomien im Recht</vt:lpstr>
      <vt:lpstr>V. Von der Klammer zur Matrix</vt:lpstr>
      <vt:lpstr>Jürgen Rödig (1942-1975)</vt:lpstr>
      <vt:lpstr>PowerPoint-Präsentation</vt:lpstr>
      <vt:lpstr>Der Verhaltensraum</vt:lpstr>
      <vt:lpstr>VII. Dekonstruktion durch die »Entlarvung« falscher Dichotomien</vt:lpstr>
      <vt:lpstr>VII. Dekonstruktion (Forts.)</vt:lpstr>
      <vt:lpstr>VIII. Die normative Kraft von Dichotomien</vt:lpstr>
      <vt:lpstr>Eigendynamik von Dichotomien</vt:lpstr>
      <vt:lpstr>VIII. Die normative Kraft von Dichotomien (3)</vt:lpstr>
      <vt:lpstr>IX. Vom Differenzieren zum Diskriminieren </vt:lpstr>
      <vt:lpstr>IX. Vom Differenzieren zum Diskriminieren (2)</vt:lpstr>
      <vt:lpstr>IX. Vom Differenzieren zum Diskriminieren (3)</vt:lpstr>
      <vt:lpstr>IX. Vom Differenzieren zum Diskriminieren (4)</vt:lpstr>
      <vt:lpstr>X. Dichotomien und Normalismus</vt:lpstr>
      <vt:lpstr>X. Dichotomien und Normalismus (2)</vt:lpstr>
      <vt:lpstr>Behinderung ↔ Gesundheit  Mann ↔ Frau</vt:lpstr>
      <vt:lpstr>Aus: David Brehme, Normalitätskonzepte  im Behinderungsdiskurs, 2017</vt:lpstr>
      <vt:lpstr>Behindertenbewegung, Disability Studies, Inklusion</vt:lpstr>
      <vt:lpstr>Normalitätsdiskurs</vt:lpstr>
      <vt:lpstr>Eigendynamik der Geschlechterdifferenz</vt:lpstr>
      <vt:lpstr>Normalität, Normativität und Normalismus</vt:lpstr>
      <vt:lpstr>Gegenstrategie der Queer-Theorie</vt:lpstr>
      <vt:lpstr>XI. Ein pathetischer Schluss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Gegenbegriffe, Dichotomien und Alternativen in der Jurisprudenz</dc:title>
  <dc:creator>roehlkza</dc:creator>
  <cp:lastModifiedBy>roehlkza</cp:lastModifiedBy>
  <cp:revision>59</cp:revision>
  <dcterms:created xsi:type="dcterms:W3CDTF">2020-01-18T16:16:29Z</dcterms:created>
  <dcterms:modified xsi:type="dcterms:W3CDTF">2020-01-21T20:11:29Z</dcterms:modified>
</cp:coreProperties>
</file>