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8"/>
  </p:notesMasterIdLst>
  <p:sldIdLst>
    <p:sldId id="256" r:id="rId2"/>
    <p:sldId id="257" r:id="rId3"/>
    <p:sldId id="282" r:id="rId4"/>
    <p:sldId id="28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80" r:id="rId15"/>
    <p:sldId id="284" r:id="rId16"/>
    <p:sldId id="286" r:id="rId17"/>
    <p:sldId id="271" r:id="rId18"/>
    <p:sldId id="272" r:id="rId19"/>
    <p:sldId id="273" r:id="rId20"/>
    <p:sldId id="274" r:id="rId21"/>
    <p:sldId id="287" r:id="rId22"/>
    <p:sldId id="279" r:id="rId23"/>
    <p:sldId id="288" r:id="rId24"/>
    <p:sldId id="276" r:id="rId25"/>
    <p:sldId id="281" r:id="rId26"/>
    <p:sldId id="277" r:id="rId2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96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8054B-2059-4752-ADED-CE8F3729AB6D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E4F52-5B50-4D50-AD06-E761BD387A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3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E4F52-5B50-4D50-AD06-E761BD387ADB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012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E4F52-5B50-4D50-AD06-E761BD387ADB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3247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E4F52-5B50-4D50-AD06-E761BD387ADB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586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E4F52-5B50-4D50-AD06-E761BD387ADB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734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E4F52-5B50-4D50-AD06-E761BD387ADB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226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E4F52-5B50-4D50-AD06-E761BD387ADB}" type="slidenum">
              <a:rPr lang="de-DE" smtClean="0">
                <a:solidFill>
                  <a:prstClr val="black"/>
                </a:solidFill>
              </a:rPr>
              <a:pPr/>
              <a:t>23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991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63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38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606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36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59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90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39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2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005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67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60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4E84E-EA57-49B1-B004-A59E480CEA33}" type="datetimeFigureOut">
              <a:rPr lang="de-DE" smtClean="0"/>
              <a:t>08.12.2019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C8A12-692A-429B-B7EF-BA5C9B819F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24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>
              <a:spcBef>
                <a:spcPts val="1800"/>
              </a:spcBef>
            </a:pPr>
            <a:r>
              <a:rPr lang="de-DE" sz="4900" dirty="0"/>
              <a:t/>
            </a:r>
            <a:br>
              <a:rPr lang="de-DE" sz="4900" dirty="0"/>
            </a:br>
            <a:r>
              <a:rPr lang="de-DE" sz="4900" dirty="0"/>
              <a:t>Feminismus, Gender Studies und Rechtsentwicklung</a:t>
            </a:r>
            <a:br>
              <a:rPr lang="de-DE" sz="4900" dirty="0"/>
            </a:br>
            <a:r>
              <a:rPr lang="de-DE" sz="4000" dirty="0"/>
              <a:t>Geschlechterforschung als Interessentenwissenschaft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518212"/>
            <a:ext cx="6400800" cy="1719100"/>
          </a:xfrm>
        </p:spPr>
        <p:txBody>
          <a:bodyPr>
            <a:normAutofit/>
          </a:bodyPr>
          <a:lstStyle/>
          <a:p>
            <a:r>
              <a:rPr lang="de-DE" sz="2800" dirty="0"/>
              <a:t>Prof. </a:t>
            </a:r>
            <a:r>
              <a:rPr lang="de-DE" sz="2800" dirty="0" err="1"/>
              <a:t>em</a:t>
            </a:r>
            <a:r>
              <a:rPr lang="de-DE" sz="2800" dirty="0"/>
              <a:t>. Dr. Klaus F. Röhl</a:t>
            </a:r>
          </a:p>
          <a:p>
            <a:r>
              <a:rPr lang="de-DE" sz="2800" dirty="0"/>
              <a:t>Ruhr-Universität Bochum</a:t>
            </a:r>
          </a:p>
          <a:p>
            <a:r>
              <a:rPr lang="de-DE" sz="2800" dirty="0"/>
              <a:t>Juristische Fakultät</a:t>
            </a:r>
          </a:p>
          <a:p>
            <a:endParaRPr lang="de-DE" sz="2800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9089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Zielkonflikte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Degendering gerät in Konflikt mit dem Feminismus, der schon begrifflich die Geschlechterdifferenz repräsentiert, z. B.:</a:t>
            </a:r>
          </a:p>
          <a:p>
            <a:pPr lvl="1"/>
            <a:r>
              <a:rPr lang="de-DE" dirty="0"/>
              <a:t>Gender-Mainstreaming</a:t>
            </a:r>
          </a:p>
          <a:p>
            <a:pPr lvl="1"/>
            <a:r>
              <a:rPr lang="de-DE" dirty="0"/>
              <a:t>Familie und Beruf</a:t>
            </a:r>
          </a:p>
          <a:p>
            <a:pPr lvl="1"/>
            <a:r>
              <a:rPr lang="de-DE" dirty="0"/>
              <a:t>Reproduktionsmedizin</a:t>
            </a:r>
          </a:p>
          <a:p>
            <a:pPr lvl="1"/>
            <a:r>
              <a:rPr lang="de-DE" dirty="0"/>
              <a:t>Toilettenfrage</a:t>
            </a:r>
          </a:p>
          <a:p>
            <a:pPr lvl="1"/>
            <a:r>
              <a:rPr lang="de-DE" dirty="0"/>
              <a:t>Sprachliches Gendering</a:t>
            </a:r>
          </a:p>
          <a:p>
            <a:pPr lvl="1"/>
            <a:r>
              <a:rPr lang="de-DE" dirty="0"/>
              <a:t>Sexualpädagogik</a:t>
            </a:r>
          </a:p>
          <a:p>
            <a:r>
              <a:rPr lang="de-DE" dirty="0"/>
              <a:t>Die Minderheit der Queers ist in sich verschieden.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230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Die Allianz des Feminismus mit der Queer-Theorie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sz="3600" dirty="0"/>
              <a:t>Ausgangssituation:</a:t>
            </a:r>
          </a:p>
          <a:p>
            <a:pPr lvl="1"/>
            <a:r>
              <a:rPr lang="de-DE" sz="3600" dirty="0"/>
              <a:t>Der Reformfeminismus litt an Erschöpfung.</a:t>
            </a:r>
          </a:p>
          <a:p>
            <a:pPr lvl="1"/>
            <a:r>
              <a:rPr lang="de-DE" sz="3600" dirty="0"/>
              <a:t>Der wissenschaftliche Feminismus war zu einem pluralen Gebilde geworden. </a:t>
            </a:r>
          </a:p>
          <a:p>
            <a:pPr lvl="1"/>
            <a:r>
              <a:rPr lang="de-DE" sz="3600" dirty="0"/>
              <a:t>Es gab eine große Schnittmenge von Feministinnen und Lesben.</a:t>
            </a:r>
          </a:p>
          <a:p>
            <a:pPr lvl="1"/>
            <a:r>
              <a:rPr lang="de-DE" sz="3600" dirty="0"/>
              <a:t>Konstruktivismus als gemeinsamer Nenner.</a:t>
            </a:r>
          </a:p>
        </p:txBody>
      </p:sp>
    </p:spTree>
    <p:extLst>
      <p:ext uri="{BB962C8B-B14F-4D97-AF65-F5344CB8AC3E}">
        <p14:creationId xmlns:p14="http://schemas.microsoft.com/office/powerpoint/2010/main" val="2655159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Die Erneuerung des Feminismus durch die Queer-Theorie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Queer-Theorie führt über die Ethnomethodologie von </a:t>
            </a:r>
            <a:r>
              <a:rPr lang="de-DE" i="1" dirty="0"/>
              <a:t>Garfinkel</a:t>
            </a:r>
            <a:r>
              <a:rPr lang="de-DE" dirty="0"/>
              <a:t> und </a:t>
            </a:r>
            <a:r>
              <a:rPr lang="de-DE" i="1" dirty="0"/>
              <a:t>Goffman</a:t>
            </a:r>
            <a:r>
              <a:rPr lang="de-DE" dirty="0"/>
              <a:t>, über </a:t>
            </a:r>
            <a:r>
              <a:rPr lang="de-DE" i="1" dirty="0"/>
              <a:t>West</a:t>
            </a:r>
            <a:r>
              <a:rPr lang="de-DE" dirty="0"/>
              <a:t> und </a:t>
            </a:r>
            <a:r>
              <a:rPr lang="de-DE" i="1" dirty="0"/>
              <a:t>Zimmermans</a:t>
            </a:r>
            <a:r>
              <a:rPr lang="de-DE" dirty="0"/>
              <a:t> »Doing Gender« zur Praxistheorie </a:t>
            </a:r>
            <a:r>
              <a:rPr lang="de-DE" i="1" dirty="0"/>
              <a:t>Bourdieus</a:t>
            </a:r>
            <a:r>
              <a:rPr lang="de-DE" dirty="0"/>
              <a:t>. </a:t>
            </a:r>
          </a:p>
          <a:p>
            <a:r>
              <a:rPr lang="de-DE" i="1" dirty="0"/>
              <a:t>Judith Butler </a:t>
            </a:r>
            <a:r>
              <a:rPr lang="de-DE" dirty="0"/>
              <a:t>betont, angeleitet von Foucault, dass Geschlecht und seine Machteffekte in »performativen« Diskursen hergestellt werden.</a:t>
            </a:r>
          </a:p>
          <a:p>
            <a:r>
              <a:rPr lang="de-DE" dirty="0"/>
              <a:t>Queerfeminismus bringt eine wissenschafts-theoretische Position, die sich nahtlos in die postmoderne Wissenschaftskritik einfügt.</a:t>
            </a:r>
          </a:p>
        </p:txBody>
      </p:sp>
    </p:spTree>
    <p:extLst>
      <p:ext uri="{BB962C8B-B14F-4D97-AF65-F5344CB8AC3E}">
        <p14:creationId xmlns:p14="http://schemas.microsoft.com/office/powerpoint/2010/main" val="3738579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Die Erneuerung des Feminismus durch die Queer-Theorie II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Mit der Heteronormativitätsperspektive schuf die Queer-Theory sich ein Universalwerkzeug der Gesellschaftskritik.</a:t>
            </a:r>
          </a:p>
          <a:p>
            <a:r>
              <a:rPr lang="de-DE" dirty="0"/>
              <a:t>Von </a:t>
            </a:r>
            <a:r>
              <a:rPr lang="de-DE" i="1" dirty="0" err="1"/>
              <a:t>Kimberlé</a:t>
            </a:r>
            <a:r>
              <a:rPr lang="de-DE" i="1" dirty="0"/>
              <a:t> </a:t>
            </a:r>
            <a:r>
              <a:rPr lang="de-DE" i="1" dirty="0" err="1"/>
              <a:t>Crenshaw</a:t>
            </a:r>
            <a:r>
              <a:rPr lang="de-DE" i="1" dirty="0"/>
              <a:t> </a:t>
            </a:r>
            <a:r>
              <a:rPr lang="de-DE" dirty="0"/>
              <a:t>hatte die Queer-Theorie </a:t>
            </a:r>
            <a:r>
              <a:rPr lang="de-DE" dirty="0" smtClean="0"/>
              <a:t>die </a:t>
            </a:r>
            <a:r>
              <a:rPr lang="de-DE" dirty="0"/>
              <a:t>Ausweitung und Verknüpfung von Ungleichheitsdimensionen in dem Konzept der Intersektionalität übernommen.</a:t>
            </a:r>
          </a:p>
          <a:p>
            <a:r>
              <a:rPr lang="de-DE" i="1" dirty="0"/>
              <a:t>Donna Haraway </a:t>
            </a:r>
            <a:r>
              <a:rPr lang="de-DE" dirty="0"/>
              <a:t>hat den Feminismus mit ihrem »</a:t>
            </a:r>
            <a:r>
              <a:rPr lang="de-DE" dirty="0" err="1"/>
              <a:t>Manifesto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Cyborgs« auf die Möglichkeiten des Bio-Engineering und die Schaffung von Metaorganismen vorbereitet.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462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strategische Allianz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Die Queers konnten sich schon durch die Anlehnung an die große Gruppe der Frauen bis zu einem gewissen Grade aus ihrem Minderheitsstatus befreien.</a:t>
            </a:r>
          </a:p>
          <a:p>
            <a:pPr lvl="0"/>
            <a:r>
              <a:rPr lang="de-DE" sz="3000" dirty="0">
                <a:solidFill>
                  <a:prstClr val="black"/>
                </a:solidFill>
              </a:rPr>
              <a:t>Die Erneuerung der wissenschaftlichen Ansätze machte den Feminismus für den Mainstream der Soziologie anschlussfähig.</a:t>
            </a:r>
          </a:p>
          <a:p>
            <a:r>
              <a:rPr lang="de-DE" dirty="0"/>
              <a:t>Indem sie sich gemeinsam wissenschaftlich artikulierten, gelang es den unterschiedlichen Bewegungen, sich auf breiter Front als Gender Studies zu organisieren.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8503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»</a:t>
            </a:r>
            <a:r>
              <a:rPr lang="de-DE" dirty="0" err="1"/>
              <a:t>Uncomfortable</a:t>
            </a:r>
            <a:r>
              <a:rPr lang="de-DE" dirty="0"/>
              <a:t> </a:t>
            </a:r>
            <a:r>
              <a:rPr lang="de-DE" dirty="0" err="1"/>
              <a:t>Conversations</a:t>
            </a:r>
            <a:r>
              <a:rPr lang="de-DE" dirty="0"/>
              <a:t>«</a:t>
            </a:r>
            <a:br>
              <a:rPr lang="de-DE" dirty="0"/>
            </a:br>
            <a:r>
              <a:rPr lang="de-DE" sz="3600" dirty="0"/>
              <a:t>(</a:t>
            </a:r>
            <a:r>
              <a:rPr lang="de-DE" sz="3600" i="1" dirty="0"/>
              <a:t>Martha </a:t>
            </a:r>
            <a:r>
              <a:rPr lang="de-DE" sz="3600" i="1" dirty="0" err="1"/>
              <a:t>Fineman</a:t>
            </a:r>
            <a:r>
              <a:rPr lang="de-DE" sz="3600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Für den Feminismus ist Heterosexualität die als selbstverständlich vorausgesetzte Basis des Patriarchats.</a:t>
            </a:r>
          </a:p>
          <a:p>
            <a:r>
              <a:rPr lang="de-DE" dirty="0"/>
              <a:t>Heterosexualität ist für den Queerismus nur das Sekundärphänomen einer als solcher nicht weiter erklärten hegemonialen Struktur. </a:t>
            </a:r>
          </a:p>
          <a:p>
            <a:r>
              <a:rPr lang="de-DE" dirty="0"/>
              <a:t>Was zum zentralen Streitpunkt hätte werden können, nämlich die Heterosexualität an sich, wurde überdeckt durch einen mehr oder weniger radikalen Konstruktivismus.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8488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26332"/>
          </a:xfrm>
        </p:spPr>
        <p:txBody>
          <a:bodyPr>
            <a:normAutofit fontScale="90000"/>
          </a:bodyPr>
          <a:lstStyle/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»</a:t>
            </a:r>
            <a:r>
              <a:rPr lang="de-DE" dirty="0" err="1"/>
              <a:t>Uncomfortable</a:t>
            </a:r>
            <a:r>
              <a:rPr lang="de-DE" dirty="0"/>
              <a:t> </a:t>
            </a:r>
            <a:r>
              <a:rPr lang="de-DE" dirty="0" err="1"/>
              <a:t>Conversations</a:t>
            </a:r>
            <a:r>
              <a:rPr lang="de-DE" dirty="0"/>
              <a:t>« II</a:t>
            </a:r>
            <a:br>
              <a:rPr lang="de-DE" dirty="0"/>
            </a:br>
            <a:r>
              <a:rPr lang="de-DE" sz="3600" dirty="0"/>
              <a:t/>
            </a:r>
            <a:br>
              <a:rPr lang="de-DE" sz="3600" dirty="0"/>
            </a:b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065315"/>
          </a:xfrm>
        </p:spPr>
        <p:txBody>
          <a:bodyPr>
            <a:normAutofit lnSpcReduction="10000"/>
          </a:bodyPr>
          <a:lstStyle/>
          <a:p>
            <a:r>
              <a:rPr lang="de-DE" dirty="0"/>
              <a:t>Der ursprüngliche Antagonismus zwischen Feminismus und Queer Theorie wird heute nur noch wenig reflektiert.</a:t>
            </a:r>
          </a:p>
          <a:p>
            <a:r>
              <a:rPr lang="de-DE" dirty="0"/>
              <a:t>Die unterschiedliche Ausgangslage wird durch den Erfolg in Gestalt einer »toleranz-pluralistischen Integration« verdeckt.</a:t>
            </a:r>
          </a:p>
          <a:p>
            <a:r>
              <a:rPr lang="de-DE" dirty="0"/>
              <a:t>»Rosenkrieg« nach Silvester-Übergriffen (</a:t>
            </a:r>
            <a:r>
              <a:rPr lang="de-DE" i="1" dirty="0"/>
              <a:t>Schwarzer</a:t>
            </a:r>
            <a:r>
              <a:rPr lang="de-DE" dirty="0"/>
              <a:t> contra</a:t>
            </a:r>
            <a:r>
              <a:rPr lang="de-DE" i="1" dirty="0"/>
              <a:t> Hark </a:t>
            </a:r>
            <a:r>
              <a:rPr lang="de-DE" dirty="0"/>
              <a:t>und </a:t>
            </a:r>
            <a:r>
              <a:rPr lang="de-DE" i="1" dirty="0"/>
              <a:t>Villa</a:t>
            </a:r>
            <a:r>
              <a:rPr lang="de-DE" dirty="0"/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1240683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Erfolge feministischer Interessenpolitik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Der Feminismus als soziale Bewegung in Kombination mit seiner wissenschaftlichen Basis kann erstaunliche Erfolge verzeichnen.</a:t>
            </a:r>
          </a:p>
          <a:p>
            <a:r>
              <a:rPr lang="de-DE" dirty="0"/>
              <a:t>Der Feminismus hat erreicht, was in rechtlicher Hinsicht geschehen konnte. </a:t>
            </a:r>
          </a:p>
          <a:p>
            <a:r>
              <a:rPr lang="de-DE" dirty="0"/>
              <a:t>Er ist selbst ein Teil des Staates geworden.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3830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Erfolge des Queerismus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Die Bewegung der Schwulen und Lesben brauchte länger, um auf dem Feld des Rechts erfolgreich zu sein.</a:t>
            </a:r>
          </a:p>
          <a:p>
            <a:r>
              <a:rPr lang="de-DE" dirty="0"/>
              <a:t>1957 hatte das Bundesverfassungsgericht noch die Strafbarkeit der Homosexualität bestätigt. </a:t>
            </a:r>
          </a:p>
          <a:p>
            <a:r>
              <a:rPr lang="de-DE" dirty="0"/>
              <a:t>Erst 1994 wurde der alte § 175 StGB aufgehoben.</a:t>
            </a:r>
          </a:p>
          <a:p>
            <a:r>
              <a:rPr lang="de-DE" dirty="0"/>
              <a:t>2001 erging das Gesetz über die Eingetragene Lebenspartnerschaft. </a:t>
            </a:r>
          </a:p>
          <a:p>
            <a:r>
              <a:rPr lang="de-DE" dirty="0"/>
              <a:t>Seit 2017 gibt es die »Ehe für alle«. </a:t>
            </a:r>
          </a:p>
        </p:txBody>
      </p:sp>
    </p:spTree>
    <p:extLst>
      <p:ext uri="{BB962C8B-B14F-4D97-AF65-F5344CB8AC3E}">
        <p14:creationId xmlns:p14="http://schemas.microsoft.com/office/powerpoint/2010/main" val="2908401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Instrumente und Strategien der Interessenverfolgung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4000" dirty="0"/>
              <a:t>Wissenschaft verfügt über andere Strategien zur Interessenverfolgung als Verbände. </a:t>
            </a:r>
          </a:p>
          <a:p>
            <a:r>
              <a:rPr lang="de-DE" sz="4000" dirty="0"/>
              <a:t>Ihr zentrales Instrument: »Meinungen als verallgemeinerbare Meinungen zu plausibilisieren« (</a:t>
            </a:r>
            <a:r>
              <a:rPr lang="de-DE" sz="3600" i="1" dirty="0"/>
              <a:t>Gerhards/Neidhardt</a:t>
            </a:r>
            <a:r>
              <a:rPr lang="de-DE" sz="3600" dirty="0"/>
              <a:t>)</a:t>
            </a:r>
            <a:endParaRPr lang="de-DE" sz="4000" dirty="0"/>
          </a:p>
          <a:p>
            <a:pPr lvl="1"/>
            <a:r>
              <a:rPr lang="de-DE" sz="4000" dirty="0"/>
              <a:t>direkte Beeinflussung der Rechtsentwicklung</a:t>
            </a:r>
          </a:p>
          <a:p>
            <a:pPr lvl="1"/>
            <a:r>
              <a:rPr lang="de-DE" sz="4000" dirty="0"/>
              <a:t> Beeinflussung der öffentlichen Meinung.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6656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Von der sozialen Bewegung zur Wissenschaft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Der Interessenbegriff deckt auch primär immaterielle Interessen.</a:t>
            </a:r>
          </a:p>
          <a:p>
            <a:r>
              <a:rPr lang="de-DE" dirty="0"/>
              <a:t>Immaterielle Interessen werden von sozialen Bewegungen getragen.</a:t>
            </a:r>
          </a:p>
          <a:p>
            <a:r>
              <a:rPr lang="de-DE" dirty="0"/>
              <a:t>Prototyp für soziale Bewegungen ist die Arbeiterbewegung.</a:t>
            </a:r>
          </a:p>
          <a:p>
            <a:r>
              <a:rPr lang="de-DE" dirty="0"/>
              <a:t>Die Frauenbewegung hat seit 1848 eine große Tradition.</a:t>
            </a:r>
          </a:p>
        </p:txBody>
      </p:sp>
    </p:spTree>
    <p:extLst>
      <p:ext uri="{BB962C8B-B14F-4D97-AF65-F5344CB8AC3E}">
        <p14:creationId xmlns:p14="http://schemas.microsoft.com/office/powerpoint/2010/main" val="1716922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Autofit/>
          </a:bodyPr>
          <a:lstStyle/>
          <a:p>
            <a:r>
              <a:rPr lang="de-DE" dirty="0"/>
              <a:t>Direkte Einwirkung auf das BVerfG:</a:t>
            </a:r>
            <a:br>
              <a:rPr lang="de-DE" dirty="0"/>
            </a:br>
            <a:r>
              <a:rPr lang="de-DE" dirty="0"/>
              <a:t>Öffnung des Geburtenregisters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de-DE" sz="3600" dirty="0"/>
              <a:t>Advokatorische Interessenvertretung</a:t>
            </a:r>
          </a:p>
          <a:p>
            <a:r>
              <a:rPr lang="de-DE" sz="3600" dirty="0"/>
              <a:t>Politik- und Justizberatung durch Gutachten</a:t>
            </a:r>
          </a:p>
          <a:p>
            <a:r>
              <a:rPr lang="de-DE" sz="3600" dirty="0"/>
              <a:t>Verbands- und Sachverständigenanhörung</a:t>
            </a:r>
          </a:p>
          <a:p>
            <a:r>
              <a:rPr lang="de-DE" sz="3600" dirty="0"/>
              <a:t>Personelles Eindringen von Interessenvertretern</a:t>
            </a:r>
          </a:p>
          <a:p>
            <a:r>
              <a:rPr lang="de-DE" sz="3600" dirty="0"/>
              <a:t>Pingpong zwischen Soft Law und Hard Law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0512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Autofit/>
          </a:bodyPr>
          <a:lstStyle/>
          <a:p>
            <a:r>
              <a:rPr lang="de-DE" dirty="0"/>
              <a:t>Indirekte Einwirkung über die öffentliche Meinung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de-DE" dirty="0"/>
              <a:t>Medienpräsenz von Genderthemen</a:t>
            </a:r>
          </a:p>
          <a:p>
            <a:r>
              <a:rPr lang="de-DE" dirty="0"/>
              <a:t>Steuerung des öffentlichen Diskurses</a:t>
            </a:r>
          </a:p>
          <a:p>
            <a:r>
              <a:rPr lang="de-DE" dirty="0"/>
              <a:t>» Diskursiver Klassenkampf« (</a:t>
            </a:r>
            <a:r>
              <a:rPr lang="de-DE" i="1" dirty="0"/>
              <a:t>Hark</a:t>
            </a:r>
            <a:r>
              <a:rPr lang="de-DE" dirty="0"/>
              <a:t>)</a:t>
            </a:r>
          </a:p>
          <a:p>
            <a:r>
              <a:rPr lang="de-DE" dirty="0"/>
              <a:t>Eigendynamik der Öffentlichkeit</a:t>
            </a:r>
          </a:p>
        </p:txBody>
      </p:sp>
    </p:spTree>
    <p:extLst>
      <p:ext uri="{BB962C8B-B14F-4D97-AF65-F5344CB8AC3E}">
        <p14:creationId xmlns:p14="http://schemas.microsoft.com/office/powerpoint/2010/main" val="2200832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Medienpräsenz von Genderthemen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Die Medien suchen nach dem Abweichenden, Auffälligen. </a:t>
            </a:r>
          </a:p>
          <a:p>
            <a:r>
              <a:rPr lang="de-DE" dirty="0"/>
              <a:t>Die Queers ziehen ein größeres Medien- und Kunstecho auf sich als der ältere Feminismus.</a:t>
            </a:r>
          </a:p>
          <a:p>
            <a:r>
              <a:rPr lang="de-DE" dirty="0"/>
              <a:t>Viele Queers suchen ihren Beruf in der Unterhaltungsindustrie. Ihr Publikum lässt sich die Unterhaltung gerne gefallen. </a:t>
            </a:r>
          </a:p>
          <a:p>
            <a:r>
              <a:rPr lang="de-DE" dirty="0"/>
              <a:t>Die Queer-Theorie moniert, dass es in den Medien an »einer grundlegenden Kritik am symbolischen System der Zweigeschlechtlichkeit oder einer Infragestellung gesellschaftlicher Machtverhältnisse entlang der Trias von </a:t>
            </a:r>
            <a:r>
              <a:rPr lang="de-DE" dirty="0" err="1"/>
              <a:t>race</a:t>
            </a:r>
            <a:r>
              <a:rPr lang="de-DE" dirty="0"/>
              <a:t>, </a:t>
            </a:r>
            <a:r>
              <a:rPr lang="de-DE" dirty="0" err="1"/>
              <a:t>class</a:t>
            </a:r>
            <a:r>
              <a:rPr lang="de-DE" dirty="0"/>
              <a:t>, </a:t>
            </a:r>
            <a:r>
              <a:rPr lang="de-DE" dirty="0" err="1"/>
              <a:t>gender</a:t>
            </a:r>
            <a:r>
              <a:rPr lang="de-DE" dirty="0"/>
              <a:t>« fehle. </a:t>
            </a:r>
          </a:p>
        </p:txBody>
      </p:sp>
    </p:spTree>
    <p:extLst>
      <p:ext uri="{BB962C8B-B14F-4D97-AF65-F5344CB8AC3E}">
        <p14:creationId xmlns:p14="http://schemas.microsoft.com/office/powerpoint/2010/main" val="3478761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de-DE" dirty="0"/>
              <a:t>Steuerung des öffentlichen Diskurses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de-DE" dirty="0"/>
              <a:t>Die Geschlechterforschung nimmt qua Wissenschaft den »Willen zur Wahrheit« (</a:t>
            </a:r>
            <a:r>
              <a:rPr lang="de-DE" i="1" dirty="0"/>
              <a:t>Foucault</a:t>
            </a:r>
            <a:r>
              <a:rPr lang="de-DE" dirty="0"/>
              <a:t>) für sich in Anspruch.</a:t>
            </a:r>
          </a:p>
          <a:p>
            <a:r>
              <a:rPr lang="de-DE" dirty="0"/>
              <a:t>Die einschlägigen Diskurshilfen werden wissenschaftlich vorbereitet und von intermediären Akteuren als »Argumentationshilfen« verbreitet.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0093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»Diskursiver Klassenkampf« (</a:t>
            </a:r>
            <a:r>
              <a:rPr lang="de-DE" i="1" dirty="0"/>
              <a:t>Hark</a:t>
            </a:r>
            <a:r>
              <a:rPr lang="de-DE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Kampfbasis ist eine eigene Medienwelt. (»Texte als politische Aktivität«)</a:t>
            </a:r>
          </a:p>
          <a:p>
            <a:r>
              <a:rPr lang="de-DE" dirty="0"/>
              <a:t>Gegenkräfte werden als inkompetent dargestellt und ins politische oder moralische Abseits gedrängt.</a:t>
            </a:r>
          </a:p>
          <a:p>
            <a:r>
              <a:rPr lang="de-DE" dirty="0"/>
              <a:t>Antifeministische und maskulinistische Stimmen finden sich praktisch nur in der unorganisierten Online-Öffentlichkeit.</a:t>
            </a:r>
          </a:p>
        </p:txBody>
      </p:sp>
    </p:spTree>
    <p:extLst>
      <p:ext uri="{BB962C8B-B14F-4D97-AF65-F5344CB8AC3E}">
        <p14:creationId xmlns:p14="http://schemas.microsoft.com/office/powerpoint/2010/main" val="26004577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Eigendynamik der Öffentlichkeit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Als kommunikative Arena hat die Öffentlichkeit eine Eigendynamik entwickelt, deren Ergebnis von der Geschlechterforschung als neoliberaler Popularfeminismus kritisiert wird.</a:t>
            </a:r>
          </a:p>
          <a:p>
            <a:r>
              <a:rPr lang="de-DE" dirty="0"/>
              <a:t>Die sozialen Medien konterkarieren die Öffentlichkeitsarbeit der Geschlechterforschung.</a:t>
            </a:r>
          </a:p>
          <a:p>
            <a:r>
              <a:rPr lang="de-DE" dirty="0"/>
              <a:t>Untersuchungen der Stiftung </a:t>
            </a:r>
            <a:r>
              <a:rPr lang="de-DE" dirty="0" err="1"/>
              <a:t>Malisa</a:t>
            </a:r>
            <a:r>
              <a:rPr lang="de-DE" dirty="0"/>
              <a:t> und des Kinderschutzvereins Plan International zeigen, dass in den Sozialen Medien die traditionellen Rollenbilder lebendig sind.</a:t>
            </a:r>
          </a:p>
        </p:txBody>
      </p:sp>
    </p:spTree>
    <p:extLst>
      <p:ext uri="{BB962C8B-B14F-4D97-AF65-F5344CB8AC3E}">
        <p14:creationId xmlns:p14="http://schemas.microsoft.com/office/powerpoint/2010/main" val="2622157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Dilemma bleibt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Geschlechterforschung will parteilich sein. Partei für wen?</a:t>
            </a:r>
          </a:p>
          <a:p>
            <a:r>
              <a:rPr lang="de-DE" dirty="0"/>
              <a:t>Schon immer war es das Dilemma des Feminismus, dass er einerseits das Geschlecht als Analysekategorie zugrunde legen musste, andererseits aber die Differenz zum anderen Geschlecht nicht weiter qualifizieren wollte. </a:t>
            </a:r>
          </a:p>
          <a:p>
            <a:r>
              <a:rPr lang="de-DE" dirty="0"/>
              <a:t>Das Dilemma wird durch den in die Gender Studies eingebauten Zielkonflikt zwischen Heterosexualität und fluidem Geschlecht verdoppelt.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736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Frauenbewegung(en)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Frauenbewegung zeigte über die Nationen hinweg erstaunliche Ähnlichkeiten.</a:t>
            </a:r>
          </a:p>
          <a:p>
            <a:r>
              <a:rPr lang="de-DE" dirty="0"/>
              <a:t>Die Forderungen an das Recht variierten.</a:t>
            </a:r>
          </a:p>
          <a:p>
            <a:r>
              <a:rPr lang="de-DE" dirty="0"/>
              <a:t>Das Wahlrecht wurde erst relativ spät zum Thema</a:t>
            </a:r>
          </a:p>
          <a:p>
            <a:r>
              <a:rPr lang="de-DE" dirty="0"/>
              <a:t>War das Wahlrecht erstritten, verloren die Bewegungen der ersten Welle an Schwung.</a:t>
            </a:r>
          </a:p>
          <a:p>
            <a:r>
              <a:rPr lang="de-DE" dirty="0"/>
              <a:t>Zweite Welle der Frauenbewegung ab 1968.</a:t>
            </a:r>
          </a:p>
        </p:txBody>
      </p:sp>
    </p:spTree>
    <p:extLst>
      <p:ext uri="{BB962C8B-B14F-4D97-AF65-F5344CB8AC3E}">
        <p14:creationId xmlns:p14="http://schemas.microsoft.com/office/powerpoint/2010/main" val="181884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Queerismus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Queerismus = soziale Bewegung, die sich für die Belange aller Menschen einsetzt, die sich nicht als heterosexuell einordnen.</a:t>
            </a:r>
          </a:p>
          <a:p>
            <a:r>
              <a:rPr lang="de-DE" dirty="0"/>
              <a:t>Beginn mit den </a:t>
            </a:r>
            <a:r>
              <a:rPr lang="de-DE" dirty="0" err="1"/>
              <a:t>Stonewall</a:t>
            </a:r>
            <a:r>
              <a:rPr lang="de-DE" dirty="0"/>
              <a:t>-Unruhen 1969.</a:t>
            </a:r>
          </a:p>
          <a:p>
            <a:r>
              <a:rPr lang="de-DE" dirty="0"/>
              <a:t>Getragen von Lesben und Schwulen. </a:t>
            </a:r>
          </a:p>
          <a:p>
            <a:r>
              <a:rPr lang="de-DE" dirty="0"/>
              <a:t>Ab 1990 griff der so genannte Gender Turn, durch den sich Feminismus und Queerismus annäherten.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422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Von der sozialen Bewegung zur Wissenschaft II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Soziale Bewegungen werden von der Wissenschaft beobachtet und finden dort Unterstützung.</a:t>
            </a:r>
          </a:p>
          <a:p>
            <a:r>
              <a:rPr lang="de-DE" dirty="0"/>
              <a:t>Institutioneller Wissenschaftsbegriff.</a:t>
            </a:r>
          </a:p>
          <a:p>
            <a:r>
              <a:rPr lang="de-DE" dirty="0"/>
              <a:t>Feminismus und Queer-Theorie hatten sich einen Platz in der Wissenschaft erobert, schon bevor sie etwa seit der Jahrtausendwende gemeinsam als Gender Studies antraten.</a:t>
            </a:r>
          </a:p>
        </p:txBody>
      </p:sp>
    </p:spTree>
    <p:extLst>
      <p:ext uri="{BB962C8B-B14F-4D97-AF65-F5344CB8AC3E}">
        <p14:creationId xmlns:p14="http://schemas.microsoft.com/office/powerpoint/2010/main" val="111402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Wissenschaft als Form organisierter Interessen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Grundsätzlich erwartet man von der Wissenschaft, dass sie über den Interessen steht. </a:t>
            </a:r>
          </a:p>
          <a:p>
            <a:r>
              <a:rPr lang="de-DE" dirty="0"/>
              <a:t>Feminismus und Queer Theorie verstehen sich selbst als Standpunktwissenschaft. </a:t>
            </a:r>
          </a:p>
          <a:p>
            <a:r>
              <a:rPr lang="de-DE" dirty="0"/>
              <a:t>»Queer stellt die Machtfrage.« Geschlechterforschung will parteilich sein.</a:t>
            </a:r>
          </a:p>
          <a:p>
            <a:r>
              <a:rPr lang="de-DE" dirty="0"/>
              <a:t>Geschlechterforschung ist über die Universität hinaus organisiert und vernetzt.</a:t>
            </a:r>
          </a:p>
        </p:txBody>
      </p:sp>
    </p:spTree>
    <p:extLst>
      <p:ext uri="{BB962C8B-B14F-4D97-AF65-F5344CB8AC3E}">
        <p14:creationId xmlns:p14="http://schemas.microsoft.com/office/powerpoint/2010/main" val="1197794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Institutionalisierungsstufen der Geschlechterforschung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Um 1980 in Deutschland Gründungswelle mit Lehrstühlen und Zentren für Frauenforschung.</a:t>
            </a:r>
          </a:p>
          <a:p>
            <a:r>
              <a:rPr lang="de-DE" dirty="0"/>
              <a:t>Ab 1990 »Geschlechterforschung« in den Instituts- oder Lehrstuhlbezeichnungen.</a:t>
            </a:r>
          </a:p>
          <a:p>
            <a:r>
              <a:rPr lang="de-DE" dirty="0"/>
              <a:t>In den USA etabliert sich bis 1990 die Queer-Theorie.</a:t>
            </a:r>
          </a:p>
          <a:p>
            <a:r>
              <a:rPr lang="de-DE" dirty="0"/>
              <a:t>Um die Jahrtausendwende wird die Queer-Theorie auch in Deutschland rezipiert. </a:t>
            </a:r>
          </a:p>
          <a:p>
            <a:r>
              <a:rPr lang="de-DE" dirty="0"/>
              <a:t>Aus der Geschlechterforschung werden die Gender Studies.</a:t>
            </a:r>
          </a:p>
        </p:txBody>
      </p:sp>
    </p:spTree>
    <p:extLst>
      <p:ext uri="{BB962C8B-B14F-4D97-AF65-F5344CB8AC3E}">
        <p14:creationId xmlns:p14="http://schemas.microsoft.com/office/powerpoint/2010/main" val="3730558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Geschlechterforschung als Betroffenenwissenschaft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Es gibt keine schlechthin wertfreie Wissenschaft.</a:t>
            </a:r>
          </a:p>
          <a:p>
            <a:r>
              <a:rPr lang="de-DE" dirty="0"/>
              <a:t>Nur wer sich für sein Thema interessiert, hat auch in der Sache Biss.</a:t>
            </a:r>
          </a:p>
          <a:p>
            <a:r>
              <a:rPr lang="de-DE" dirty="0"/>
              <a:t>Sexualforschung, die sich der Queers annahm, war von Anfang in der Hand von Betroffenen (</a:t>
            </a:r>
            <a:r>
              <a:rPr lang="de-DE" i="1" dirty="0"/>
              <a:t>Hirschfeld</a:t>
            </a:r>
            <a:r>
              <a:rPr lang="de-DE" dirty="0"/>
              <a:t>, </a:t>
            </a:r>
            <a:r>
              <a:rPr lang="de-DE" i="1" dirty="0"/>
              <a:t>Kinsey</a:t>
            </a:r>
            <a:r>
              <a:rPr lang="de-DE" dirty="0"/>
              <a:t>, </a:t>
            </a:r>
            <a:r>
              <a:rPr lang="de-DE" i="1" dirty="0"/>
              <a:t>Giese</a:t>
            </a:r>
            <a:r>
              <a:rPr lang="de-DE" dirty="0"/>
              <a:t>).</a:t>
            </a:r>
          </a:p>
          <a:p>
            <a:r>
              <a:rPr lang="de-DE" dirty="0"/>
              <a:t>Queers bilden den harten Kern der Gender Studies </a:t>
            </a:r>
            <a:r>
              <a:rPr lang="de-DE" i="1" dirty="0"/>
              <a:t>(Butler</a:t>
            </a:r>
            <a:r>
              <a:rPr lang="de-DE" dirty="0"/>
              <a:t>, </a:t>
            </a:r>
            <a:r>
              <a:rPr lang="de-DE" i="1" dirty="0"/>
              <a:t>Hark</a:t>
            </a:r>
            <a:r>
              <a:rPr lang="de-DE" dirty="0"/>
              <a:t>, </a:t>
            </a:r>
            <a:r>
              <a:rPr lang="de-DE" i="1" dirty="0" err="1"/>
              <a:t>Holzleithner</a:t>
            </a:r>
            <a:r>
              <a:rPr lang="de-DE" dirty="0"/>
              <a:t>, </a:t>
            </a:r>
            <a:r>
              <a:rPr lang="de-DE" i="1" dirty="0"/>
              <a:t>Baer</a:t>
            </a:r>
            <a:r>
              <a:rPr lang="de-DE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33314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Um wessen Interessen und um welche Interessen geht es?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Queers bilden eine Minderheit von &lt; 10 %.</a:t>
            </a:r>
          </a:p>
          <a:p>
            <a:r>
              <a:rPr lang="de-DE" dirty="0"/>
              <a:t>Als Minderheit sind Queers wie alle Minderheiten einer strukturellen Diskriminierungsgefahr ausgesetzt.</a:t>
            </a:r>
          </a:p>
          <a:p>
            <a:r>
              <a:rPr lang="de-DE" dirty="0"/>
              <a:t>Minderheitenpolitik ist der Queer-Theorie nicht genug.</a:t>
            </a:r>
          </a:p>
          <a:p>
            <a:r>
              <a:rPr lang="de-DE" dirty="0"/>
              <a:t>Die spezifische Strategie des Kampfes gegen die Diskriminierung von Queers besteht darin, die Differenz zwischen den Geschlechtern qua Wissenschaft zu minimieren (Degendering).</a:t>
            </a:r>
          </a:p>
        </p:txBody>
      </p:sp>
    </p:spTree>
    <p:extLst>
      <p:ext uri="{BB962C8B-B14F-4D97-AF65-F5344CB8AC3E}">
        <p14:creationId xmlns:p14="http://schemas.microsoft.com/office/powerpoint/2010/main" val="416918847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1283</Words>
  <Application>Microsoft Office PowerPoint</Application>
  <PresentationFormat>Bildschirmpräsentation (4:3)</PresentationFormat>
  <Paragraphs>134</Paragraphs>
  <Slides>26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Larissa</vt:lpstr>
      <vt:lpstr> Feminismus, Gender Studies und Rechtsentwicklung Geschlechterforschung als Interessentenwissenschaft  </vt:lpstr>
      <vt:lpstr>Von der sozialen Bewegung zur Wissenschaft</vt:lpstr>
      <vt:lpstr>Frauenbewegung(en)</vt:lpstr>
      <vt:lpstr>Queerismus</vt:lpstr>
      <vt:lpstr>Von der sozialen Bewegung zur Wissenschaft II</vt:lpstr>
      <vt:lpstr>Wissenschaft als Form organisierter Interessen</vt:lpstr>
      <vt:lpstr>Institutionalisierungsstufen der Geschlechterforschung</vt:lpstr>
      <vt:lpstr>Geschlechterforschung als Betroffenenwissenschaft</vt:lpstr>
      <vt:lpstr>Um wessen Interessen und um welche Interessen geht es?</vt:lpstr>
      <vt:lpstr>Zielkonflikte</vt:lpstr>
      <vt:lpstr>Die Allianz des Feminismus mit der Queer-Theorie</vt:lpstr>
      <vt:lpstr>Die Erneuerung des Feminismus durch die Queer-Theorie</vt:lpstr>
      <vt:lpstr>Die Erneuerung des Feminismus durch die Queer-Theorie II</vt:lpstr>
      <vt:lpstr>Die strategische Allianz</vt:lpstr>
      <vt:lpstr>»Uncomfortable Conversations« (Martha Fineman)</vt:lpstr>
      <vt:lpstr> »Uncomfortable Conversations« II  </vt:lpstr>
      <vt:lpstr>Erfolge feministischer Interessenpolitik</vt:lpstr>
      <vt:lpstr>Erfolge des Queerismus</vt:lpstr>
      <vt:lpstr>Instrumente und Strategien der Interessenverfolgung</vt:lpstr>
      <vt:lpstr>Direkte Einwirkung auf das BVerfG: Öffnung des Geburtenregisters</vt:lpstr>
      <vt:lpstr>Indirekte Einwirkung über die öffentliche Meinung</vt:lpstr>
      <vt:lpstr>Medienpräsenz von Genderthemen</vt:lpstr>
      <vt:lpstr>Steuerung des öffentlichen Diskurses</vt:lpstr>
      <vt:lpstr>»Diskursiver Klassenkampf« (Hark)</vt:lpstr>
      <vt:lpstr>Eigendynamik der Öffentlichkeit</vt:lpstr>
      <vt:lpstr>Das Dilemma bleibt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Feminismus, Gender Studies und Rechtsentwicklung</dc:title>
  <dc:creator>roehlkza</dc:creator>
  <cp:lastModifiedBy>roehlkza</cp:lastModifiedBy>
  <cp:revision>37</cp:revision>
  <dcterms:created xsi:type="dcterms:W3CDTF">2019-11-26T15:32:38Z</dcterms:created>
  <dcterms:modified xsi:type="dcterms:W3CDTF">2019-12-08T10:29:38Z</dcterms:modified>
</cp:coreProperties>
</file>